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wmf" ContentType="image/x-wmf"/>
  <Default Extension="bin" ContentType="application/vnd.openxmlformats-officedocument.oleObject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7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 showSpecialPlsOnTitleSld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7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tableStyles" Target="tableStyles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906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58080F08-F10B-4B9C-8783-DA2D6F0818CF}" type="datetimeFigureOut">
              <a:rPr lang="en-IN" smtClean="0"/>
              <a:t>15-04-2024</a:t>
            </a:fld>
            <a:endParaRPr lang="en-IN"/>
          </a:p>
        </p:txBody>
      </p:sp>
      <p:sp>
        <p:nvSpPr>
          <p:cNvPr id="1048907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N"/>
          </a:p>
        </p:txBody>
      </p:sp>
      <p:sp>
        <p:nvSpPr>
          <p:cNvPr id="104890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909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910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9226D493-D4EC-4CAF-8056-745DCF53ACE5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990600" indent="-285750" marL="7429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990600" indent="-228600" marL="11430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90600" indent="-228600" marL="1600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990600" indent="-228600" marL="20574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90600" eaLnBrk="0" fontAlgn="base" hangingPunct="0" indent="-228600" marL="25146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90600" eaLnBrk="0" fontAlgn="base" hangingPunct="0" indent="-228600" marL="29718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90600" eaLnBrk="0" fontAlgn="base" hangingPunct="0" indent="-228600" marL="34290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90600" eaLnBrk="0" fontAlgn="base" hangingPunct="0" indent="-228600" marL="38862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432A4EC-5268-466A-A50F-29F8E0117312}" type="slidenum">
              <a:rPr altLang="en-US" sz="1300" lang="en-US"/>
              <a:pPr>
                <a:spcBef>
                  <a:spcPct val="0"/>
                </a:spcBef>
              </a:pPr>
              <a:t>42</a:t>
            </a:fld>
            <a:endParaRPr altLang="en-US" sz="1300" lang="en-US"/>
          </a:p>
        </p:txBody>
      </p:sp>
      <p:sp>
        <p:nvSpPr>
          <p:cNvPr id="1048691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1048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altLang="en-US" lang="en-GB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990600" indent="-285750" marL="7429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990600" indent="-228600" marL="11430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90600" indent="-228600" marL="1600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990600" indent="-228600" marL="20574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90600" eaLnBrk="0" fontAlgn="base" hangingPunct="0" indent="-228600" marL="25146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90600" eaLnBrk="0" fontAlgn="base" hangingPunct="0" indent="-228600" marL="29718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90600" eaLnBrk="0" fontAlgn="base" hangingPunct="0" indent="-228600" marL="34290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90600" eaLnBrk="0" fontAlgn="base" hangingPunct="0" indent="-228600" marL="38862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AA7BDEF-C0F7-407C-B866-CE2C8E8C5B6B}" type="slidenum">
              <a:rPr altLang="en-US" sz="1300" lang="en-US"/>
              <a:pPr>
                <a:spcBef>
                  <a:spcPct val="0"/>
                </a:spcBef>
              </a:pPr>
              <a:t>43</a:t>
            </a:fld>
            <a:endParaRPr altLang="en-US" sz="1300" lang="en-US"/>
          </a:p>
        </p:txBody>
      </p:sp>
      <p:sp>
        <p:nvSpPr>
          <p:cNvPr id="1048748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104874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altLang="en-US" lang="en-GB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990600" indent="-285750" marL="7429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990600" indent="-228600" marL="11430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90600" indent="-228600" marL="1600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990600" indent="-228600" marL="20574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90600" eaLnBrk="0" fontAlgn="base" hangingPunct="0" indent="-228600" marL="25146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90600" eaLnBrk="0" fontAlgn="base" hangingPunct="0" indent="-228600" marL="29718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90600" eaLnBrk="0" fontAlgn="base" hangingPunct="0" indent="-228600" marL="34290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90600" eaLnBrk="0" fontAlgn="base" hangingPunct="0" indent="-228600" marL="38862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1FAFBD-04CA-4CDF-9EF1-7DA97FC78262}" type="slidenum">
              <a:rPr altLang="en-US" sz="1300" lang="en-US"/>
              <a:pPr>
                <a:spcBef>
                  <a:spcPct val="0"/>
                </a:spcBef>
              </a:pPr>
              <a:t>46</a:t>
            </a:fld>
            <a:endParaRPr altLang="en-US" sz="1300" lang="en-US"/>
          </a:p>
        </p:txBody>
      </p:sp>
      <p:sp>
        <p:nvSpPr>
          <p:cNvPr id="1048781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104878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r>
              <a:rPr altLang="en-US" lang="en-GB">
                <a:latin typeface="Arial" panose="020B0604020202020204" pitchFamily="34" charset="0"/>
              </a:rPr>
              <a:t>Define D(C, C)=0, the distance between two exactly same clusters is ZERO!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990600" indent="-285750" marL="7429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990600" indent="-228600" marL="11430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90600" indent="-228600" marL="1600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990600" indent="-228600" marL="20574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90600" eaLnBrk="0" fontAlgn="base" hangingPunct="0" indent="-228600" marL="25146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90600" eaLnBrk="0" fontAlgn="base" hangingPunct="0" indent="-228600" marL="29718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90600" eaLnBrk="0" fontAlgn="base" hangingPunct="0" indent="-228600" marL="34290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90600" eaLnBrk="0" fontAlgn="base" hangingPunct="0" indent="-228600" marL="38862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4FC54B-AA5D-4AE4-A4E3-26161FE6ADA7}" type="slidenum">
              <a:rPr altLang="en-US" sz="1300" lang="en-US"/>
              <a:pPr>
                <a:spcBef>
                  <a:spcPct val="0"/>
                </a:spcBef>
              </a:pPr>
              <a:t>47</a:t>
            </a:fld>
            <a:endParaRPr altLang="en-US" sz="1300" lang="en-US"/>
          </a:p>
        </p:txBody>
      </p:sp>
      <p:sp>
        <p:nvSpPr>
          <p:cNvPr id="1048789" name="Rectangle 2"/>
          <p:cNvSpPr>
            <a:spLocks noRot="1" noChangeArrowheads="1" noTextEdit="1"/>
          </p:cNvSpPr>
          <p:nvPr>
            <p:ph type="sldImg"/>
          </p:nvPr>
        </p:nvSpPr>
        <p:spPr/>
      </p:sp>
      <p:sp>
        <p:nvSpPr>
          <p:cNvPr id="104879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p>
            <a:pPr eaLnBrk="1" hangingPunct="1"/>
            <a:endParaRPr altLang="en-US" lang="en-GB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Slide Image Placeholder 1"/>
          <p:cNvSpPr>
            <a:spLocks noChangeAspect="1" noRot="1" noGrp="1" noTextEdit="1"/>
          </p:cNvSpPr>
          <p:nvPr>
            <p:ph type="sldImg"/>
          </p:nvPr>
        </p:nvSpPr>
        <p:spPr/>
      </p:sp>
      <p:sp>
        <p:nvSpPr>
          <p:cNvPr id="10488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p>
            <a:endParaRPr altLang="en-US" lang="en-GB">
              <a:latin typeface="Arial" panose="020B0604020202020204" pitchFamily="34" charset="0"/>
            </a:endParaRPr>
          </a:p>
        </p:txBody>
      </p:sp>
      <p:sp>
        <p:nvSpPr>
          <p:cNvPr id="1048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990600" indent="-285750" marL="7429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990600" indent="-228600" marL="11430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90600" indent="-228600" marL="1600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990600" indent="-228600" marL="20574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90600" eaLnBrk="0" fontAlgn="base" hangingPunct="0" indent="-228600" marL="25146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90600" eaLnBrk="0" fontAlgn="base" hangingPunct="0" indent="-228600" marL="29718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90600" eaLnBrk="0" fontAlgn="base" hangingPunct="0" indent="-228600" marL="34290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90600" eaLnBrk="0" fontAlgn="base" hangingPunct="0" indent="-228600" marL="38862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33ECFF-3FDB-48AA-BA13-45303CF3E556}" type="slidenum">
              <a:rPr altLang="en-US" sz="1300" lang="en-US"/>
              <a:pPr>
                <a:spcBef>
                  <a:spcPct val="0"/>
                </a:spcBef>
              </a:pPr>
              <a:t>54</a:t>
            </a:fld>
            <a:endParaRPr altLang="en-US" sz="1300"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Slide Image Placeholder 1"/>
          <p:cNvSpPr>
            <a:spLocks noChangeAspect="1" noRot="1" noGrp="1" noTextEdit="1"/>
          </p:cNvSpPr>
          <p:nvPr>
            <p:ph type="sldImg"/>
          </p:nvPr>
        </p:nvSpPr>
        <p:spPr/>
      </p:sp>
      <p:sp>
        <p:nvSpPr>
          <p:cNvPr id="104884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p>
            <a:r>
              <a:rPr altLang="en-US" dirty="0" lang="en-US">
                <a:latin typeface="Arial" panose="020B0604020202020204" pitchFamily="34" charset="0"/>
              </a:rPr>
              <a:t>For a dendrogram tree, its horizontal axis indexes all objects in a given data set, while its vertical axis expresses the lifetime of all possible cluster formation.</a:t>
            </a:r>
          </a:p>
          <a:p>
            <a:r>
              <a:rPr altLang="en-US" dirty="0" lang="en-US">
                <a:latin typeface="Arial" panose="020B0604020202020204" pitchFamily="34" charset="0"/>
              </a:rPr>
              <a:t>The lifetime of a cluster (individual cluster) in the dendrogram is defined as a distance interval from the moment that the cluster is created to the moment that it disappears by merging with other clusters.</a:t>
            </a:r>
          </a:p>
        </p:txBody>
      </p:sp>
      <p:sp>
        <p:nvSpPr>
          <p:cNvPr id="1048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990600" indent="-285750" marL="7429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990600" indent="-228600" marL="11430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90600" indent="-228600" marL="1600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990600" indent="-228600" marL="20574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90600" eaLnBrk="0" fontAlgn="base" hangingPunct="0" indent="-228600" marL="25146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90600" eaLnBrk="0" fontAlgn="base" hangingPunct="0" indent="-228600" marL="29718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90600" eaLnBrk="0" fontAlgn="base" hangingPunct="0" indent="-228600" marL="34290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90600" eaLnBrk="0" fontAlgn="base" hangingPunct="0" indent="-228600" marL="38862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48D295-E374-40BE-ADF9-38D0A51AD6C9}" type="slidenum">
              <a:rPr altLang="en-US" sz="1300" lang="en-US"/>
              <a:pPr>
                <a:spcBef>
                  <a:spcPct val="0"/>
                </a:spcBef>
              </a:pPr>
              <a:t>60</a:t>
            </a:fld>
            <a:endParaRPr altLang="en-US" sz="1300"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Slide Image Placeholder 1"/>
          <p:cNvSpPr>
            <a:spLocks noChangeAspect="1" noRot="1" noGrp="1" noTextEdit="1"/>
          </p:cNvSpPr>
          <p:nvPr>
            <p:ph type="sldImg"/>
          </p:nvPr>
        </p:nvSpPr>
        <p:spPr/>
      </p:sp>
      <p:sp>
        <p:nvSpPr>
          <p:cNvPr id="10488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p>
            <a:r>
              <a:rPr altLang="en-US" lang="en-GB">
                <a:latin typeface="Arial" panose="020B0604020202020204" pitchFamily="34" charset="0"/>
              </a:rPr>
              <a:t>Emphasize the difference between individual cluster life time and K-cluster life time!</a:t>
            </a:r>
          </a:p>
        </p:txBody>
      </p:sp>
      <p:sp>
        <p:nvSpPr>
          <p:cNvPr id="10488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990600" indent="-285750" marL="7429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990600" indent="-228600" marL="11430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990600" indent="-228600" marL="16002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990600" indent="-228600" marL="20574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990600" eaLnBrk="0" fontAlgn="base" hangingPunct="0" indent="-228600" marL="25146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990600" eaLnBrk="0" fontAlgn="base" hangingPunct="0" indent="-228600" marL="29718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990600" eaLnBrk="0" fontAlgn="base" hangingPunct="0" indent="-228600" marL="34290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990600" eaLnBrk="0" fontAlgn="base" hangingPunct="0" indent="-228600" marL="388620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B470B6-1C64-4D0E-BF85-604A8D23B412}" type="slidenum">
              <a:rPr altLang="en-US" sz="1300" lang="en-US"/>
              <a:pPr>
                <a:spcBef>
                  <a:spcPct val="0"/>
                </a:spcBef>
              </a:pPr>
              <a:t>61</a:t>
            </a:fld>
            <a:endParaRPr altLang="en-US" sz="1300"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7CD8911-FD6D-4F7D-9421-87054088250F}" type="datetime1">
              <a:rPr lang="en-IN" smtClean="0"/>
              <a:t>18-04-2024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7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7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7A7AE12-A28D-4E72-AF35-88EFF84BDA97}" type="datetime1">
              <a:rPr lang="en-IN" smtClean="0"/>
              <a:t>18-04-2024</a:t>
            </a:fld>
            <a:endParaRPr lang="en-IN"/>
          </a:p>
        </p:txBody>
      </p:sp>
      <p:sp>
        <p:nvSpPr>
          <p:cNvPr id="104887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1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6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B291B63-CD67-41D8-8E59-4559FC4C7408}" type="datetime1">
              <a:rPr lang="en-IN" smtClean="0"/>
              <a:t>18-04-2024</a:t>
            </a:fld>
            <a:endParaRPr lang="en-IN"/>
          </a:p>
        </p:txBody>
      </p:sp>
      <p:sp>
        <p:nvSpPr>
          <p:cNvPr id="10488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530EE24-2763-4DAE-A17E-689FC743D21F}" type="datetime1">
              <a:rPr lang="en-IN" smtClean="0"/>
              <a:t>18-04-2024</a:t>
            </a:fld>
            <a:endParaRPr lang="en-IN"/>
          </a:p>
        </p:txBody>
      </p:sp>
      <p:sp>
        <p:nvSpPr>
          <p:cNvPr id="10485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78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7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AB9D061-AF50-4955-940A-F2094E75370B}" type="datetime1">
              <a:rPr lang="en-IN" smtClean="0"/>
              <a:t>18-04-2024</a:t>
            </a:fld>
            <a:endParaRPr lang="en-IN"/>
          </a:p>
        </p:txBody>
      </p:sp>
      <p:sp>
        <p:nvSpPr>
          <p:cNvPr id="104888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8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8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8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CF047E7-E63E-45E3-9BC9-B49CFB0CC3B0}" type="datetime1">
              <a:rPr lang="en-IN" smtClean="0"/>
              <a:t>18-04-2024</a:t>
            </a:fld>
            <a:endParaRPr lang="en-IN"/>
          </a:p>
        </p:txBody>
      </p:sp>
      <p:sp>
        <p:nvSpPr>
          <p:cNvPr id="104888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8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89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0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9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92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9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49E5064-D380-46D2-AA2B-83E56A5D3890}" type="datetime1">
              <a:rPr lang="en-IN" smtClean="0"/>
              <a:t>18-04-2024</a:t>
            </a:fld>
            <a:endParaRPr lang="en-IN"/>
          </a:p>
        </p:txBody>
      </p:sp>
      <p:sp>
        <p:nvSpPr>
          <p:cNvPr id="104889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9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5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0D144EE-C312-47DD-B317-CC32E8B53775}" type="datetime1">
              <a:rPr lang="en-IN" smtClean="0"/>
              <a:t>18-04-2024</a:t>
            </a:fld>
            <a:endParaRPr lang="en-IN"/>
          </a:p>
        </p:txBody>
      </p:sp>
      <p:sp>
        <p:nvSpPr>
          <p:cNvPr id="104885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6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6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E573C6D-0D4A-41B0-815F-F426CEE1CAD9}" type="datetime1">
              <a:rPr lang="en-IN" smtClean="0"/>
              <a:t>18-04-2024</a:t>
            </a:fld>
            <a:endParaRPr lang="en-IN"/>
          </a:p>
        </p:txBody>
      </p:sp>
      <p:sp>
        <p:nvSpPr>
          <p:cNvPr id="104889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9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900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90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83231AE-85B8-4874-82D0-65AFBCCAA2B2}" type="datetime1">
              <a:rPr lang="en-IN" smtClean="0"/>
              <a:t>18-04-2024</a:t>
            </a:fld>
            <a:endParaRPr lang="en-IN"/>
          </a:p>
        </p:txBody>
      </p:sp>
      <p:sp>
        <p:nvSpPr>
          <p:cNvPr id="10489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9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67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86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D058A79-3F42-405B-AF31-A0DDE9F7EA35}" type="datetime1">
              <a:rPr lang="en-IN" smtClean="0"/>
              <a:t>18-04-2024</a:t>
            </a:fld>
            <a:endParaRPr lang="en-IN"/>
          </a:p>
        </p:txBody>
      </p:sp>
      <p:sp>
        <p:nvSpPr>
          <p:cNvPr id="10488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9B0B9-EC0B-4FCD-9414-DAC1A900714B}" type="datetime1">
              <a:rPr lang="en-IN" smtClean="0"/>
              <a:t>18-04-2024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284A6-CFFC-4A21-A1E9-2CDD602B0CF5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0.bin"/><Relationship Id="rId2" Type="http://schemas.openxmlformats.org/officeDocument/2006/relationships/image" Target="../media/image24.wmf"/><Relationship Id="rId3" Type="http://schemas.openxmlformats.org/officeDocument/2006/relationships/oleObject" Target="../embeddings/oleObject1.bin"/><Relationship Id="rId4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6.wmf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2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2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image" Target="../media/image47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5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jpe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39.png"/><Relationship Id="rId6" Type="http://schemas.openxmlformats.org/officeDocument/2006/relationships/slideLayout" Target="../slideLayouts/slideLayout2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jpeg"/><Relationship Id="rId6" Type="http://schemas.openxmlformats.org/officeDocument/2006/relationships/image" Target="../media/image57.jpeg"/><Relationship Id="rId7" Type="http://schemas.openxmlformats.org/officeDocument/2006/relationships/image" Target="../media/image58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2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jpe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2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63.png"/><Relationship Id="rId3" Type="http://schemas.openxmlformats.org/officeDocument/2006/relationships/image" Target="../media/image64.jpeg"/><Relationship Id="rId4" Type="http://schemas.openxmlformats.org/officeDocument/2006/relationships/image" Target="../media/image62.png"/><Relationship Id="rId5" Type="http://schemas.openxmlformats.org/officeDocument/2006/relationships/image" Target="../media/image65.jpeg"/><Relationship Id="rId6" Type="http://schemas.openxmlformats.org/officeDocument/2006/relationships/image" Target="../media/image66.png"/><Relationship Id="rId7" Type="http://schemas.openxmlformats.org/officeDocument/2006/relationships/slideLayout" Target="../slideLayouts/slideLayout2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132272" y="1122362"/>
            <a:ext cx="11875698" cy="3806195"/>
          </a:xfrm>
        </p:spPr>
        <p:txBody>
          <a:bodyPr/>
          <a:p>
            <a:r>
              <a:rPr dirty="0" sz="9600" i="0" lang="en-IN">
                <a:solidFill>
                  <a:srgbClr val="273239"/>
                </a:solidFill>
                <a:effectLst/>
                <a:latin typeface="Source Sans 3"/>
              </a:rPr>
              <a:t>Unsupervised Learning</a:t>
            </a:r>
            <a:br>
              <a:rPr b="1" dirty="0" i="0" lang="en-IN">
                <a:solidFill>
                  <a:srgbClr val="273239"/>
                </a:solidFill>
                <a:effectLst/>
                <a:latin typeface="Source Sans 3"/>
              </a:rPr>
            </a:br>
            <a:endParaRPr dirty="0"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i="0" lang="en-IN">
                <a:effectLst/>
                <a:latin typeface="Söhne"/>
              </a:rPr>
              <a:t>Applications</a:t>
            </a:r>
            <a:endParaRPr dirty="0" lang="en-IN"/>
          </a:p>
        </p:txBody>
      </p:sp>
      <p:sp>
        <p:nvSpPr>
          <p:cNvPr id="104860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algn="just" indent="0" marL="0">
              <a:buNone/>
            </a:pPr>
            <a:r>
              <a:rPr b="1" dirty="0" i="0" lang="en-IN">
                <a:effectLst/>
                <a:latin typeface="Söhne"/>
              </a:rPr>
              <a:t>Dimensionality Reduction Applications</a:t>
            </a:r>
          </a:p>
          <a:p>
            <a:pPr algn="just" indent="0" marL="0">
              <a:buNone/>
            </a:pPr>
            <a:endParaRPr b="1" dirty="0" i="0" lang="en-IN"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b="0" dirty="0" i="0" lang="en-US">
                <a:solidFill>
                  <a:srgbClr val="374151"/>
                </a:solidFill>
                <a:effectLst/>
                <a:latin typeface="Söhne"/>
              </a:rPr>
              <a:t>Feature extraction in image and signal processing.</a:t>
            </a:r>
          </a:p>
          <a:p>
            <a:pPr lvl="1">
              <a:buFont typeface="Arial" panose="020B0604020202020204" pitchFamily="34" charset="0"/>
              <a:buChar char="•"/>
            </a:pPr>
            <a:endParaRPr b="0" dirty="0" i="0" lang="en-US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b="0" dirty="0" i="0" lang="en-US">
                <a:solidFill>
                  <a:srgbClr val="374151"/>
                </a:solidFill>
                <a:effectLst/>
                <a:latin typeface="Söhne"/>
              </a:rPr>
              <a:t>Visualization of high-dimensional data for better understanding.</a:t>
            </a:r>
          </a:p>
          <a:p>
            <a:pPr algn="just" indent="0" marL="0">
              <a:buNone/>
            </a:pPr>
            <a:endParaRPr dirty="0"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Unsupervised Machine Learning</a:t>
            </a:r>
          </a:p>
        </p:txBody>
      </p:sp>
      <p:sp>
        <p:nvSpPr>
          <p:cNvPr id="104860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0" marL="0">
              <a:buNone/>
            </a:pPr>
            <a:r>
              <a:rPr b="1" dirty="0" i="0" lang="en-US">
                <a:solidFill>
                  <a:srgbClr val="374151"/>
                </a:solidFill>
                <a:effectLst/>
                <a:latin typeface="Söhne"/>
              </a:rPr>
              <a:t>Advantages:</a:t>
            </a:r>
            <a:endParaRPr b="0" dirty="0" i="0" lang="en-US">
              <a:solidFill>
                <a:srgbClr val="374151"/>
              </a:solidFill>
              <a:effectLst/>
              <a:latin typeface="Söhne"/>
            </a:endParaRPr>
          </a:p>
          <a:p>
            <a:pPr algn="just" lvl="1">
              <a:buFont typeface="Wingdings" panose="05000000000000000000" pitchFamily="2" charset="2"/>
              <a:buChar char="§"/>
            </a:pPr>
            <a:r>
              <a:rPr b="0" dirty="0" i="0" lang="en-US">
                <a:solidFill>
                  <a:srgbClr val="00B050"/>
                </a:solidFill>
                <a:effectLst/>
                <a:latin typeface="Söhne"/>
              </a:rPr>
              <a:t>No need for labeled data, which can be expensive or time-consuming to obtain.</a:t>
            </a:r>
          </a:p>
          <a:p>
            <a:pPr algn="just" lvl="1">
              <a:buFont typeface="Wingdings" panose="05000000000000000000" pitchFamily="2" charset="2"/>
              <a:buChar char="§"/>
            </a:pPr>
            <a:r>
              <a:rPr b="0" dirty="0" i="0" lang="en-US">
                <a:solidFill>
                  <a:srgbClr val="00B050"/>
                </a:solidFill>
                <a:effectLst/>
                <a:latin typeface="Söhne"/>
              </a:rPr>
              <a:t>Helps in exploratory data analysis and identifying hidden structures within the data.</a:t>
            </a:r>
          </a:p>
          <a:p>
            <a:pPr algn="just" lvl="1">
              <a:buFont typeface="Wingdings" panose="05000000000000000000" pitchFamily="2" charset="2"/>
              <a:buChar char="§"/>
            </a:pPr>
            <a:r>
              <a:rPr b="0" dirty="0" i="0" lang="en-US">
                <a:solidFill>
                  <a:srgbClr val="00B050"/>
                </a:solidFill>
                <a:effectLst/>
                <a:latin typeface="Söhne"/>
              </a:rPr>
              <a:t>Enables handling of large and complex datasets for pattern discovery.</a:t>
            </a:r>
          </a:p>
          <a:p>
            <a:pPr algn="just" indent="0" marL="0">
              <a:buNone/>
            </a:pPr>
            <a:r>
              <a:rPr b="1" dirty="0" i="0" lang="en-US">
                <a:solidFill>
                  <a:srgbClr val="374151"/>
                </a:solidFill>
                <a:effectLst/>
                <a:latin typeface="Söhne"/>
              </a:rPr>
              <a:t>Challenges:</a:t>
            </a:r>
            <a:endParaRPr b="0" dirty="0" i="0" lang="en-US">
              <a:solidFill>
                <a:srgbClr val="374151"/>
              </a:solidFill>
              <a:effectLst/>
              <a:latin typeface="Söhne"/>
            </a:endParaRPr>
          </a:p>
          <a:p>
            <a:pPr algn="just" lvl="1">
              <a:buFont typeface="Wingdings" panose="05000000000000000000" pitchFamily="2" charset="2"/>
              <a:buChar char="§"/>
            </a:pPr>
            <a:r>
              <a:rPr b="0" dirty="0" i="0" lang="en-US">
                <a:solidFill>
                  <a:srgbClr val="C00000"/>
                </a:solidFill>
                <a:effectLst/>
                <a:latin typeface="Söhne"/>
              </a:rPr>
              <a:t>Interpretability of results can be challenging.</a:t>
            </a:r>
          </a:p>
          <a:p>
            <a:pPr algn="just" lvl="1">
              <a:buFont typeface="Wingdings" panose="05000000000000000000" pitchFamily="2" charset="2"/>
              <a:buChar char="§"/>
            </a:pPr>
            <a:r>
              <a:rPr b="0" dirty="0" i="0" lang="en-US">
                <a:solidFill>
                  <a:srgbClr val="C00000"/>
                </a:solidFill>
                <a:effectLst/>
                <a:latin typeface="Söhne"/>
              </a:rPr>
              <a:t>Evaluation metrics may not always be straightforward in unsupervised learning compared to supervised learning.</a:t>
            </a:r>
          </a:p>
          <a:p>
            <a:endParaRPr dirty="0"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Quiz</a:t>
            </a:r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34400" cy="3886200"/>
          </a:xfrm>
        </p:spPr>
        <p:txBody>
          <a:bodyPr>
            <a:normAutofit fontScale="71429" lnSpcReduction="20000"/>
          </a:bodyPr>
          <a:p>
            <a:pPr algn="just" eaLnBrk="0" fontAlgn="base" hangingPunct="0" indent="0" mar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altLang="en-US" dirty="0" sz="3200" lang="en-US">
                <a:latin typeface="var(--cds-font-family-source-sans-pro)"/>
              </a:rPr>
              <a:t>In the following examples, which would you address using an unsupervised learning algorithm? </a:t>
            </a:r>
            <a:endParaRPr altLang="en-US" dirty="0" sz="3200" lang="en-US"/>
          </a:p>
          <a:p>
            <a:pPr algn="just" eaLnBrk="0" fontAlgn="base" hangingPunct="0" indent="-571500" marL="571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endParaRPr altLang="en-US" dirty="0" sz="3200" lang="en-US">
              <a:solidFill>
                <a:srgbClr val="666666"/>
              </a:solidFill>
              <a:latin typeface="var(--cds-font-family-source-sans-pro)"/>
            </a:endParaRPr>
          </a:p>
          <a:p>
            <a:pPr algn="just" eaLnBrk="0" fontAlgn="base" hangingPunct="0" indent="-571500" marL="571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altLang="en-US" dirty="0" sz="3200" lang="en-US">
                <a:solidFill>
                  <a:srgbClr val="666666"/>
                </a:solidFill>
                <a:latin typeface="var(--cds-font-family-source-sans-pro)"/>
              </a:rPr>
              <a:t>Given a set of news articles found on the web, group them into sets of articles about the same stories.</a:t>
            </a:r>
            <a:endParaRPr altLang="en-US" dirty="0" sz="3200" lang="en-US"/>
          </a:p>
          <a:p>
            <a:pPr algn="just" eaLnBrk="0" fontAlgn="base" hangingPunct="0" indent="-571500" marL="571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endParaRPr altLang="en-US" dirty="0" sz="3200" lang="en-US"/>
          </a:p>
          <a:p>
            <a:pPr algn="just" eaLnBrk="0" fontAlgn="base" hangingPunct="0" indent="-571500" marL="571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altLang="en-US" dirty="0" sz="3200" lang="en-US">
                <a:solidFill>
                  <a:srgbClr val="666666"/>
                </a:solidFill>
                <a:latin typeface="var(--cds-font-family-source-sans-pro)"/>
              </a:rPr>
              <a:t>Given email labeled as spam/not spam, learn a spam filter.</a:t>
            </a:r>
            <a:endParaRPr altLang="en-US" dirty="0" sz="3200" lang="en-US"/>
          </a:p>
          <a:p>
            <a:pPr algn="just" eaLnBrk="0" fontAlgn="base" hangingPunct="0" indent="-571500" marL="571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endParaRPr altLang="en-US" dirty="0" sz="3200" lang="en-US">
              <a:solidFill>
                <a:srgbClr val="666666"/>
              </a:solidFill>
              <a:latin typeface="var(--cds-font-family-source-sans-pro)"/>
            </a:endParaRPr>
          </a:p>
          <a:p>
            <a:pPr algn="just" eaLnBrk="0" fontAlgn="base" hangingPunct="0" indent="-571500" marL="571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altLang="en-US" dirty="0" sz="3200" lang="en-US">
                <a:solidFill>
                  <a:srgbClr val="666666"/>
                </a:solidFill>
                <a:latin typeface="var(--cds-font-family-source-sans-pro)"/>
              </a:rPr>
              <a:t>Given a database of customer data, automatically discover market segments and group customers into different market segments.</a:t>
            </a:r>
          </a:p>
          <a:p>
            <a:pPr algn="just" eaLnBrk="0" fontAlgn="base" hangingPunct="0" indent="-571500" marL="571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endParaRPr altLang="en-US" dirty="0" sz="3200" lang="en-US"/>
          </a:p>
          <a:p>
            <a:pPr algn="just" eaLnBrk="0" fontAlgn="base" hangingPunct="0" indent="-571500" marL="571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altLang="en-US" dirty="0" sz="3200" lang="en-US">
                <a:solidFill>
                  <a:srgbClr val="666666"/>
                </a:solidFill>
                <a:latin typeface="var(--cds-font-family-source-sans-pro)"/>
              </a:rPr>
              <a:t>Given a dataset of patients diagnosed as either having diabetes or not, learn to classify new patients as having diabetes or not.</a:t>
            </a:r>
            <a:endParaRPr altLang="en-US" dirty="0" sz="3200" lang="en-US"/>
          </a:p>
          <a:p>
            <a:endParaRPr dirty="0" lang="en-IN"/>
          </a:p>
        </p:txBody>
      </p:sp>
      <p:sp>
        <p:nvSpPr>
          <p:cNvPr id="1048607" name="Rectangle 1"/>
          <p:cNvSpPr>
            <a:spLocks noChangeArrowheads="1"/>
          </p:cNvSpPr>
          <p:nvPr/>
        </p:nvSpPr>
        <p:spPr bwMode="auto">
          <a:xfrm>
            <a:off x="1524001" y="-83820"/>
            <a:ext cx="233680" cy="624841"/>
          </a:xfrm>
          <a:prstGeom prst="rect"/>
          <a:noFill/>
          <a:ln>
            <a:noFill/>
          </a:ln>
          <a:effectLst/>
        </p:spPr>
        <p:txBody>
          <a:bodyPr anchor="ctr" anchorCtr="0" bIns="45720" compatLnSpc="1" lIns="91440" numCol="1" rIns="91440" tIns="45720" vert="horz" wrap="none">
            <a:prstTxWarp prst="textNoShape"/>
            <a:spAutoFit/>
          </a:bodyPr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altLang="en-US" dirty="0" lang="en-US">
                <a:latin typeface="Arial" panose="020B0604020202020204" pitchFamily="34" charset="0"/>
              </a:rPr>
            </a:br>
            <a:endParaRPr altLang="en-US" dirty="0"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Clustering</a:t>
            </a:r>
            <a:endParaRPr dirty="0" lang="en-IN"/>
          </a:p>
        </p:txBody>
      </p:sp>
      <p:sp>
        <p:nvSpPr>
          <p:cNvPr id="104860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algn="just"/>
            <a:r>
              <a:rPr b="0" dirty="0" i="0" lang="en-US">
                <a:solidFill>
                  <a:srgbClr val="333333"/>
                </a:solidFill>
                <a:effectLst/>
                <a:latin typeface="inter-regular"/>
              </a:rPr>
              <a:t>Clustering or cluster analysis is a machine learning technique, which groups the </a:t>
            </a:r>
            <a:r>
              <a:rPr b="0" dirty="0" i="0" lang="en-US" err="1">
                <a:solidFill>
                  <a:srgbClr val="333333"/>
                </a:solidFill>
                <a:effectLst/>
                <a:latin typeface="inter-regular"/>
              </a:rPr>
              <a:t>unlabelled</a:t>
            </a:r>
            <a:r>
              <a:rPr b="0" dirty="0" i="0" lang="en-US">
                <a:solidFill>
                  <a:srgbClr val="333333"/>
                </a:solidFill>
                <a:effectLst/>
                <a:latin typeface="inter-regular"/>
              </a:rPr>
              <a:t> dataset. </a:t>
            </a:r>
          </a:p>
          <a:p>
            <a:pPr algn="just"/>
            <a:r>
              <a:rPr b="0" dirty="0" i="0" lang="en-US">
                <a:solidFill>
                  <a:srgbClr val="333333"/>
                </a:solidFill>
                <a:effectLst/>
                <a:latin typeface="inter-regular"/>
              </a:rPr>
              <a:t>It can be defined as </a:t>
            </a:r>
            <a:r>
              <a:rPr b="1" dirty="0" i="1" lang="en-US">
                <a:solidFill>
                  <a:srgbClr val="C00000"/>
                </a:solidFill>
                <a:effectLst/>
                <a:latin typeface="inter-bold"/>
              </a:rPr>
              <a:t>"A way of grouping the data points into different clusters, consisting of similar data points. The objects with the possible similarities remain in a group that has less or no similarities with another group."</a:t>
            </a:r>
            <a:endParaRPr dirty="0" lang="en-IN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i="0" lang="en-IN">
                <a:solidFill>
                  <a:srgbClr val="273239"/>
                </a:solidFill>
                <a:effectLst/>
                <a:latin typeface="Nunito" pitchFamily="2" charset="0"/>
              </a:rPr>
              <a:t>Types of Clustering</a:t>
            </a:r>
            <a:endParaRPr dirty="0" lang="en-IN"/>
          </a:p>
        </p:txBody>
      </p:sp>
      <p:sp>
        <p:nvSpPr>
          <p:cNvPr id="10486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algn="just" fontAlgn="base">
              <a:buFont typeface="Arial" panose="020B0604020202020204" pitchFamily="34" charset="0"/>
              <a:buChar char="•"/>
            </a:pPr>
            <a:r>
              <a:rPr b="1" dirty="0" i="0" lang="en-US">
                <a:solidFill>
                  <a:srgbClr val="273239"/>
                </a:solidFill>
                <a:effectLst/>
                <a:latin typeface="Nunito" pitchFamily="2" charset="0"/>
              </a:rPr>
              <a:t>Hard Clustering: </a:t>
            </a:r>
            <a:r>
              <a:rPr b="0" dirty="0" i="0" lang="en-US">
                <a:solidFill>
                  <a:srgbClr val="273239"/>
                </a:solidFill>
                <a:effectLst/>
                <a:latin typeface="Nunito" pitchFamily="2" charset="0"/>
              </a:rPr>
              <a:t>Each data point belongs to a cluster completely or not. For example, Let’s say there are 4 data point and we have to cluster them into 2 clusters. So each data point will either belong to cluster 1 or cluster 2.</a:t>
            </a:r>
          </a:p>
          <a:p>
            <a:pPr algn="just"/>
            <a:r>
              <a:rPr b="1" dirty="0" i="0" lang="en-US">
                <a:solidFill>
                  <a:srgbClr val="273239"/>
                </a:solidFill>
                <a:effectLst/>
                <a:latin typeface="Nunito" pitchFamily="2" charset="0"/>
              </a:rPr>
              <a:t>Soft Clustering: </a:t>
            </a:r>
            <a:r>
              <a:rPr b="0" dirty="0" i="0" lang="en-US">
                <a:solidFill>
                  <a:srgbClr val="273239"/>
                </a:solidFill>
                <a:effectLst/>
                <a:latin typeface="Nunito" pitchFamily="2" charset="0"/>
              </a:rPr>
              <a:t>In this type of clustering, instead of assigning each data point into a separate cluster, a probability or likelihood of that point being that cluster is evaluated. </a:t>
            </a:r>
            <a:endParaRPr dirty="0"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4" name="Content Placeholder 3"/>
          <p:cNvGraphicFramePr>
            <a:graphicFrameLocks noGrp="1"/>
          </p:cNvGraphicFramePr>
          <p:nvPr>
            <p:ph idx="1"/>
          </p:nvPr>
        </p:nvGraphicFramePr>
        <p:xfrm>
          <a:off x="96326" y="235064"/>
          <a:ext cx="4837984" cy="571141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2681380"/>
                <a:gridCol w="2156604"/>
              </a:tblGrid>
              <a:tr h="1320458">
                <a:tc>
                  <a:txBody>
                    <a:bodyPr/>
                    <a:p>
                      <a:pPr algn="ctr" fontAlgn="base"/>
                      <a:r>
                        <a:rPr b="1" dirty="0" sz="4000" lang="en-IN">
                          <a:effectLst/>
                        </a:rPr>
                        <a:t>Data Points</a:t>
                      </a:r>
                    </a:p>
                  </a:txBody>
                  <a:tcPr marL="38100" marR="38100" marT="95250" marB="95250" anchor="ctr"/>
                </a:tc>
                <a:tc>
                  <a:txBody>
                    <a:bodyPr/>
                    <a:p>
                      <a:pPr algn="ctr" fontAlgn="base"/>
                      <a:r>
                        <a:rPr b="1" dirty="0" sz="4000" lang="en-IN">
                          <a:effectLst/>
                        </a:rPr>
                        <a:t>Clusters</a:t>
                      </a:r>
                    </a:p>
                  </a:txBody>
                  <a:tcPr marL="95250" marR="95250" marT="95250" marB="95250" anchor="ctr"/>
                </a:tc>
              </a:tr>
              <a:tr h="1097738">
                <a:tc>
                  <a:txBody>
                    <a:bodyPr/>
                    <a:p>
                      <a:pPr algn="ctr" fontAlgn="ctr"/>
                      <a:r>
                        <a:rPr b="0" dirty="0" sz="3600" lang="en-IN">
                          <a:effectLst/>
                        </a:rPr>
                        <a:t>A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dirty="0" sz="3600" lang="en-IN">
                          <a:effectLst/>
                        </a:rPr>
                        <a:t>C1</a:t>
                      </a:r>
                    </a:p>
                  </a:txBody>
                  <a:tcPr marL="95250" marR="95250" marT="133350" marB="133350" anchor="ctr"/>
                </a:tc>
              </a:tr>
              <a:tr h="1097738">
                <a:tc>
                  <a:txBody>
                    <a:bodyPr/>
                    <a:p>
                      <a:pPr algn="ctr" fontAlgn="ctr"/>
                      <a:r>
                        <a:rPr b="0" sz="3600" lang="en-IN">
                          <a:effectLst/>
                        </a:rPr>
                        <a:t>B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dirty="0" sz="3600" lang="en-IN">
                          <a:effectLst/>
                        </a:rPr>
                        <a:t>C2</a:t>
                      </a:r>
                    </a:p>
                  </a:txBody>
                  <a:tcPr marL="95250" marR="95250" marT="133350" marB="133350" anchor="ctr"/>
                </a:tc>
              </a:tr>
              <a:tr h="1097738">
                <a:tc>
                  <a:txBody>
                    <a:bodyPr/>
                    <a:p>
                      <a:pPr algn="ctr" fontAlgn="ctr"/>
                      <a:r>
                        <a:rPr b="0" sz="3600" lang="en-IN">
                          <a:effectLst/>
                        </a:rPr>
                        <a:t>C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dirty="0" sz="3600" lang="en-IN">
                          <a:effectLst/>
                        </a:rPr>
                        <a:t>C2</a:t>
                      </a:r>
                    </a:p>
                  </a:txBody>
                  <a:tcPr marL="95250" marR="95250" marT="133350" marB="133350" anchor="ctr"/>
                </a:tc>
              </a:tr>
              <a:tr h="1097738">
                <a:tc>
                  <a:txBody>
                    <a:bodyPr/>
                    <a:p>
                      <a:pPr algn="ctr" fontAlgn="ctr"/>
                      <a:r>
                        <a:rPr b="0" sz="3600" lang="en-IN">
                          <a:effectLst/>
                        </a:rPr>
                        <a:t>D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dirty="0" sz="3600" lang="en-IN">
                          <a:effectLst/>
                        </a:rPr>
                        <a:t>C1</a:t>
                      </a:r>
                    </a:p>
                  </a:txBody>
                  <a:tcPr marL="95250" marR="95250" marT="133350" marB="133350" anchor="ctr"/>
                </a:tc>
              </a:tr>
            </a:tbl>
          </a:graphicData>
        </a:graphic>
      </p:graphicFrame>
      <p:graphicFrame>
        <p:nvGraphicFramePr>
          <p:cNvPr id="4194305" name="Table 4"/>
          <p:cNvGraphicFramePr>
            <a:graphicFrameLocks noGrp="1"/>
          </p:cNvGraphicFramePr>
          <p:nvPr/>
        </p:nvGraphicFramePr>
        <p:xfrm>
          <a:off x="5124090" y="276045"/>
          <a:ext cx="7016151" cy="5582100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1829528"/>
                <a:gridCol w="2847906"/>
                <a:gridCol w="2338717"/>
              </a:tblGrid>
              <a:tr h="1232625">
                <a:tc>
                  <a:txBody>
                    <a:bodyPr/>
                    <a:p>
                      <a:pPr algn="ctr" fontAlgn="ctr"/>
                      <a:r>
                        <a:rPr b="0" dirty="0" sz="3200" lang="en-IN">
                          <a:effectLst/>
                        </a:rPr>
                        <a:t>Data Points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sz="3200" lang="en-IN">
                          <a:effectLst/>
                        </a:rPr>
                        <a:t>Probability of C1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sz="3200" lang="en-IN">
                          <a:effectLst/>
                        </a:rPr>
                        <a:t>Probability of C2</a:t>
                      </a:r>
                    </a:p>
                  </a:txBody>
                  <a:tcPr marL="95250" marR="95250" marT="133350" marB="133350" anchor="ctr"/>
                </a:tc>
              </a:tr>
              <a:tr h="1085010">
                <a:tc>
                  <a:txBody>
                    <a:bodyPr/>
                    <a:p>
                      <a:pPr algn="ctr" fontAlgn="ctr"/>
                      <a:r>
                        <a:rPr b="0" sz="3200" lang="en-IN">
                          <a:effectLst/>
                        </a:rPr>
                        <a:t>A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dirty="0" sz="3200" lang="en-IN">
                          <a:effectLst/>
                        </a:rPr>
                        <a:t>0.91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sz="3200" lang="en-IN">
                          <a:effectLst/>
                        </a:rPr>
                        <a:t>0.09</a:t>
                      </a:r>
                    </a:p>
                  </a:txBody>
                  <a:tcPr marL="95250" marR="95250" marT="133350" marB="133350" anchor="ctr"/>
                </a:tc>
              </a:tr>
              <a:tr h="1085010">
                <a:tc>
                  <a:txBody>
                    <a:bodyPr/>
                    <a:p>
                      <a:pPr algn="ctr" fontAlgn="ctr"/>
                      <a:r>
                        <a:rPr b="0" sz="3200" lang="en-IN">
                          <a:effectLst/>
                        </a:rPr>
                        <a:t>B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sz="3200" lang="en-IN">
                          <a:effectLst/>
                        </a:rPr>
                        <a:t>0.3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dirty="0" sz="3200" lang="en-IN">
                          <a:effectLst/>
                        </a:rPr>
                        <a:t>0.7</a:t>
                      </a:r>
                    </a:p>
                  </a:txBody>
                  <a:tcPr marL="95250" marR="95250" marT="133350" marB="133350" anchor="ctr"/>
                </a:tc>
              </a:tr>
              <a:tr h="1085010">
                <a:tc>
                  <a:txBody>
                    <a:bodyPr/>
                    <a:p>
                      <a:pPr algn="ctr" fontAlgn="ctr"/>
                      <a:r>
                        <a:rPr b="0" sz="3200" lang="en-IN">
                          <a:effectLst/>
                        </a:rPr>
                        <a:t>C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sz="3200" lang="en-IN">
                          <a:effectLst/>
                        </a:rPr>
                        <a:t>0.17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sz="3200" lang="en-IN">
                          <a:effectLst/>
                        </a:rPr>
                        <a:t>0.83</a:t>
                      </a:r>
                    </a:p>
                  </a:txBody>
                  <a:tcPr marL="95250" marR="95250" marT="133350" marB="133350" anchor="ctr"/>
                </a:tc>
              </a:tr>
              <a:tr h="1085010">
                <a:tc>
                  <a:txBody>
                    <a:bodyPr/>
                    <a:p>
                      <a:pPr algn="ctr" fontAlgn="ctr"/>
                      <a:r>
                        <a:rPr b="0" sz="3200" lang="en-IN">
                          <a:effectLst/>
                        </a:rPr>
                        <a:t>D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sz="3200" lang="en-IN">
                          <a:effectLst/>
                        </a:rPr>
                        <a:t>1</a:t>
                      </a:r>
                    </a:p>
                  </a:txBody>
                  <a:tcPr marL="95250" marR="95250" marT="133350" marB="133350" anchor="ctr"/>
                </a:tc>
                <a:tc>
                  <a:txBody>
                    <a:bodyPr/>
                    <a:p>
                      <a:pPr algn="ctr" fontAlgn="ctr"/>
                      <a:r>
                        <a:rPr b="0" dirty="0" sz="3200" lang="en-IN">
                          <a:effectLst/>
                        </a:rPr>
                        <a:t>0</a:t>
                      </a:r>
                    </a:p>
                  </a:txBody>
                  <a:tcPr marL="95250" marR="95250" marT="133350" marB="1333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i="0" lang="en-IN">
                <a:solidFill>
                  <a:srgbClr val="273239"/>
                </a:solidFill>
                <a:effectLst/>
                <a:latin typeface="Nunito" pitchFamily="2" charset="0"/>
              </a:rPr>
              <a:t>Types of Clustering Algorithms</a:t>
            </a:r>
            <a:endParaRPr dirty="0" lang="en-IN"/>
          </a:p>
        </p:txBody>
      </p:sp>
      <p:sp>
        <p:nvSpPr>
          <p:cNvPr id="104861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l" fontAlgn="base">
              <a:buFont typeface="Wingdings" panose="05000000000000000000" pitchFamily="2" charset="2"/>
              <a:buChar char="ü"/>
            </a:pPr>
            <a:r>
              <a:rPr b="0" dirty="0" sz="3200" i="0" lang="en-US">
                <a:solidFill>
                  <a:srgbClr val="273239"/>
                </a:solidFill>
                <a:effectLst/>
                <a:latin typeface="Nunito" pitchFamily="2" charset="0"/>
              </a:rPr>
              <a:t>Centroid-based Clustering (Partitioning methods)</a:t>
            </a:r>
          </a:p>
          <a:p>
            <a:pPr algn="l" fontAlgn="base">
              <a:buFont typeface="Wingdings" panose="05000000000000000000" pitchFamily="2" charset="2"/>
              <a:buChar char="ü"/>
            </a:pPr>
            <a:r>
              <a:rPr b="0" dirty="0" sz="3200" i="0" lang="en-US">
                <a:solidFill>
                  <a:srgbClr val="273239"/>
                </a:solidFill>
                <a:effectLst/>
                <a:latin typeface="Nunito" pitchFamily="2" charset="0"/>
              </a:rPr>
              <a:t>Density-based Clustering (Model-based methods)</a:t>
            </a:r>
          </a:p>
          <a:p>
            <a:pPr algn="l" fontAlgn="base">
              <a:buFont typeface="Wingdings" panose="05000000000000000000" pitchFamily="2" charset="2"/>
              <a:buChar char="ü"/>
            </a:pPr>
            <a:r>
              <a:rPr b="0" dirty="0" sz="3200" i="0" lang="en-US">
                <a:solidFill>
                  <a:srgbClr val="273239"/>
                </a:solidFill>
                <a:effectLst/>
                <a:latin typeface="Nunito" pitchFamily="2" charset="0"/>
              </a:rPr>
              <a:t>Connectivity-based Clustering (Hierarchical clustering)</a:t>
            </a:r>
          </a:p>
          <a:p>
            <a:pPr algn="l" fontAlgn="base">
              <a:buFont typeface="Wingdings" panose="05000000000000000000" pitchFamily="2" charset="2"/>
              <a:buChar char="ü"/>
            </a:pPr>
            <a:r>
              <a:rPr b="0" dirty="0" sz="3200" i="0" lang="en-US">
                <a:solidFill>
                  <a:srgbClr val="273239"/>
                </a:solidFill>
                <a:effectLst/>
                <a:latin typeface="Nunito" pitchFamily="2" charset="0"/>
              </a:rPr>
              <a:t>Distribution-based Clustering</a:t>
            </a:r>
          </a:p>
          <a:p>
            <a:endParaRPr dirty="0"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sz="4400" i="0" lang="en-US">
                <a:solidFill>
                  <a:srgbClr val="273239"/>
                </a:solidFill>
                <a:effectLst/>
                <a:latin typeface="Nunito" pitchFamily="2" charset="0"/>
              </a:rPr>
              <a:t>Centroid-based Clustering</a:t>
            </a:r>
            <a:endParaRPr dirty="0" lang="en-IN"/>
          </a:p>
        </p:txBody>
      </p:sp>
      <p:sp>
        <p:nvSpPr>
          <p:cNvPr id="104861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just"/>
            <a:r>
              <a:rPr b="0" dirty="0" i="0" lang="en-US">
                <a:solidFill>
                  <a:srgbClr val="171717"/>
                </a:solidFill>
                <a:effectLst/>
                <a:latin typeface="-apple-system"/>
              </a:rPr>
              <a:t>Centroid-based clustering is a machine learning technique that partitions a dataset into groups of similar data points, known as clusters. </a:t>
            </a:r>
          </a:p>
          <a:p>
            <a:pPr algn="just"/>
            <a:r>
              <a:rPr b="0" dirty="0" i="0" lang="en-US">
                <a:solidFill>
                  <a:srgbClr val="171717"/>
                </a:solidFill>
                <a:effectLst/>
                <a:latin typeface="-apple-system"/>
              </a:rPr>
              <a:t>This technique uses centroids, the center of each cluster, to minimize the sum of the distances between the data points and their corresponding cluster centroids. </a:t>
            </a:r>
          </a:p>
          <a:p>
            <a:pPr algn="just"/>
            <a:r>
              <a:rPr b="0" dirty="0" i="0" lang="en-US">
                <a:solidFill>
                  <a:srgbClr val="171717"/>
                </a:solidFill>
                <a:effectLst/>
                <a:latin typeface="-apple-system"/>
              </a:rPr>
              <a:t>As a result, the data points are as close as possible to the center of the cluster and the inter-cluster distance is maximized.</a:t>
            </a:r>
            <a:endParaRPr dirty="0"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sz="4400" i="0" lang="en-US">
                <a:solidFill>
                  <a:srgbClr val="273239"/>
                </a:solidFill>
                <a:effectLst/>
                <a:latin typeface="Nunito" pitchFamily="2" charset="0"/>
              </a:rPr>
              <a:t>Centroid-based Clustering</a:t>
            </a:r>
            <a:endParaRPr dirty="0" lang="en-IN"/>
          </a:p>
        </p:txBody>
      </p:sp>
      <p:pic>
        <p:nvPicPr>
          <p:cNvPr id="2097157" name="Picture 2" descr="Centroid Neural Network: An Efficient ...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838200" y="1278633"/>
            <a:ext cx="10515600" cy="5341257"/>
          </a:xfrm>
          <a:prstGeom prst="rect"/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sp>
        <p:nvSpPr>
          <p:cNvPr id="104861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just"/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 is one of the centroid based clustering algorithms. </a:t>
            </a:r>
          </a:p>
          <a:p>
            <a:pPr algn="just"/>
            <a:r>
              <a:rPr dirty="0" lang="en-US">
                <a:solidFill>
                  <a:srgbClr val="383838"/>
                </a:solidFill>
                <a:latin typeface="Inter"/>
              </a:rPr>
              <a:t>K</a:t>
            </a:r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 is the number of clusters and is a hyperparameter to the algorithm. </a:t>
            </a:r>
          </a:p>
          <a:p>
            <a:pPr algn="just"/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The core idea behind the algorithm is to find k centroids followed by finding k sets of points which are grouped such that the squared distances of the points in the cluster to the centroid are minimized. </a:t>
            </a:r>
            <a:endParaRPr dirty="0"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dirty="0" sz="5400" i="0" lang="en-IN">
                <a:solidFill>
                  <a:srgbClr val="273239"/>
                </a:solidFill>
                <a:effectLst/>
                <a:latin typeface="Source Sans 3"/>
              </a:rPr>
              <a:t>Unsupervised Learning</a:t>
            </a:r>
            <a:endParaRPr dirty="0" sz="5400" lang="en-IN"/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>
          <a:xfrm>
            <a:off x="838200" y="1535502"/>
            <a:ext cx="10515600" cy="4641461"/>
          </a:xfrm>
        </p:spPr>
        <p:txBody>
          <a:bodyPr>
            <a:noAutofit/>
          </a:bodyPr>
          <a:p>
            <a:pPr algn="just">
              <a:buFont typeface="Wingdings" panose="05000000000000000000" pitchFamily="2" charset="2"/>
              <a:buChar char="ü"/>
            </a:pPr>
            <a:r>
              <a:rPr b="0" dirty="0" sz="3600" i="0" lang="en-US">
                <a:solidFill>
                  <a:srgbClr val="273239"/>
                </a:solidFill>
                <a:effectLst/>
                <a:latin typeface="Nunito" pitchFamily="2" charset="0"/>
              </a:rPr>
              <a:t>Unsupervised learning is a branch of </a:t>
            </a:r>
            <a:r>
              <a:rPr b="0" dirty="0" sz="3600" i="0" lang="en-US">
                <a:effectLst/>
                <a:latin typeface="Nunito" pitchFamily="2" charset="0"/>
              </a:rPr>
              <a:t>machine learning</a:t>
            </a:r>
            <a:r>
              <a:rPr b="0" dirty="0" sz="3600" i="0" lang="en-US">
                <a:solidFill>
                  <a:srgbClr val="273239"/>
                </a:solidFill>
                <a:effectLst/>
                <a:latin typeface="Nunito" pitchFamily="2" charset="0"/>
              </a:rPr>
              <a:t> that </a:t>
            </a:r>
            <a:r>
              <a:rPr b="0" dirty="0" sz="3600" i="0" lang="en-US">
                <a:solidFill>
                  <a:srgbClr val="0070C0"/>
                </a:solidFill>
                <a:effectLst/>
                <a:latin typeface="Nunito" pitchFamily="2" charset="0"/>
              </a:rPr>
              <a:t>deals with unlabeled data.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b="0" dirty="0" sz="3600" i="0" lang="en-US">
                <a:solidFill>
                  <a:srgbClr val="273239"/>
                </a:solidFill>
                <a:effectLst/>
                <a:latin typeface="Nunito" pitchFamily="2" charset="0"/>
              </a:rPr>
              <a:t>Task of unsupervised learning algorithms to </a:t>
            </a:r>
            <a:r>
              <a:rPr b="0" dirty="0" sz="3600" i="0" lang="en-US">
                <a:solidFill>
                  <a:srgbClr val="0070C0"/>
                </a:solidFill>
                <a:effectLst/>
                <a:latin typeface="Nunito" pitchFamily="2" charset="0"/>
              </a:rPr>
              <a:t>find patterns and relationships within the data without any prior knowledge</a:t>
            </a:r>
            <a:r>
              <a:rPr b="0" dirty="0" sz="3600" i="0" lang="en-US">
                <a:solidFill>
                  <a:srgbClr val="273239"/>
                </a:solidFill>
                <a:effectLst/>
                <a:latin typeface="Nunito" pitchFamily="2" charset="0"/>
              </a:rPr>
              <a:t> of the data’s meaning.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b="0" dirty="0" sz="3600" i="0" lang="en-US">
                <a:solidFill>
                  <a:srgbClr val="273239"/>
                </a:solidFill>
                <a:effectLst/>
                <a:latin typeface="Nunito" pitchFamily="2" charset="0"/>
              </a:rPr>
              <a:t>It is powerful </a:t>
            </a:r>
            <a:r>
              <a:rPr b="0" dirty="0" sz="3600" i="0" lang="en-US">
                <a:solidFill>
                  <a:srgbClr val="0070C0"/>
                </a:solidFill>
                <a:effectLst/>
                <a:latin typeface="Nunito" pitchFamily="2" charset="0"/>
              </a:rPr>
              <a:t>tool for exploratory </a:t>
            </a:r>
            <a:r>
              <a:rPr b="0" dirty="0" sz="3600" i="0" lang="en-US">
                <a:effectLst/>
                <a:latin typeface="Nunito" pitchFamily="2" charset="0"/>
              </a:rPr>
              <a:t>data analysis</a:t>
            </a:r>
            <a:r>
              <a:rPr b="0" dirty="0" sz="3600" i="0" lang="en-US">
                <a:solidFill>
                  <a:srgbClr val="273239"/>
                </a:solidFill>
                <a:effectLst/>
                <a:latin typeface="Nunito" pitchFamily="2" charset="0"/>
              </a:rPr>
              <a:t>, where the goal is to understand the underlying structure of the data.</a:t>
            </a:r>
            <a:endParaRPr dirty="0" sz="3600"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sp>
        <p:nvSpPr>
          <p:cNvPr id="104862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9286" lnSpcReduction="10000"/>
          </a:bodyPr>
          <a:p>
            <a:r>
              <a:rPr b="1" dirty="0" i="0" lang="en-US">
                <a:solidFill>
                  <a:srgbClr val="333333"/>
                </a:solidFill>
                <a:effectLst/>
                <a:latin typeface="inter-bold"/>
              </a:rPr>
              <a:t>Step-1:</a:t>
            </a:r>
            <a:r>
              <a:rPr b="0" dirty="0" i="0" lang="en-US">
                <a:solidFill>
                  <a:srgbClr val="333333"/>
                </a:solidFill>
                <a:effectLst/>
                <a:latin typeface="inter-regular"/>
              </a:rPr>
              <a:t> Select the number K to decide the number of clusters.</a:t>
            </a:r>
          </a:p>
          <a:p>
            <a:pPr algn="just"/>
            <a:r>
              <a:rPr b="1" dirty="0" i="0" lang="en-US">
                <a:solidFill>
                  <a:srgbClr val="333333"/>
                </a:solidFill>
                <a:effectLst/>
                <a:latin typeface="inter-bold"/>
              </a:rPr>
              <a:t>Step-2:</a:t>
            </a:r>
            <a:r>
              <a:rPr b="0" dirty="0" i="0" lang="en-US">
                <a:solidFill>
                  <a:srgbClr val="333333"/>
                </a:solidFill>
                <a:effectLst/>
                <a:latin typeface="inter-regular"/>
              </a:rPr>
              <a:t> Select random K points or centroids. (It can be other from the input dataset).</a:t>
            </a:r>
          </a:p>
          <a:p>
            <a:pPr algn="just"/>
            <a:r>
              <a:rPr b="1" dirty="0" i="0" lang="en-US">
                <a:solidFill>
                  <a:srgbClr val="333333"/>
                </a:solidFill>
                <a:effectLst/>
                <a:latin typeface="inter-bold"/>
              </a:rPr>
              <a:t>Step-3:</a:t>
            </a:r>
            <a:r>
              <a:rPr b="0" dirty="0" i="0" lang="en-US">
                <a:solidFill>
                  <a:srgbClr val="333333"/>
                </a:solidFill>
                <a:effectLst/>
                <a:latin typeface="inter-regular"/>
              </a:rPr>
              <a:t> Assign each data point to their closest centroid, which will form the predefined K clusters.</a:t>
            </a:r>
          </a:p>
          <a:p>
            <a:pPr algn="just"/>
            <a:r>
              <a:rPr b="1" dirty="0" i="0" lang="en-US">
                <a:solidFill>
                  <a:srgbClr val="333333"/>
                </a:solidFill>
                <a:effectLst/>
                <a:latin typeface="inter-bold"/>
              </a:rPr>
              <a:t>Step-4:</a:t>
            </a:r>
            <a:r>
              <a:rPr b="0" dirty="0" i="0" lang="en-US">
                <a:solidFill>
                  <a:srgbClr val="333333"/>
                </a:solidFill>
                <a:effectLst/>
                <a:latin typeface="inter-regular"/>
              </a:rPr>
              <a:t> Calculate the variance and place a new centroid of each cluster.</a:t>
            </a:r>
          </a:p>
          <a:p>
            <a:pPr algn="just"/>
            <a:r>
              <a:rPr b="1" dirty="0" i="0" lang="en-US">
                <a:solidFill>
                  <a:srgbClr val="333333"/>
                </a:solidFill>
                <a:effectLst/>
                <a:latin typeface="inter-bold"/>
              </a:rPr>
              <a:t>Step-5:</a:t>
            </a:r>
            <a:r>
              <a:rPr b="0" dirty="0" i="0" lang="en-US">
                <a:solidFill>
                  <a:srgbClr val="333333"/>
                </a:solidFill>
                <a:effectLst/>
                <a:latin typeface="inter-regular"/>
              </a:rPr>
              <a:t> Repeat the third steps, which means reassign each datapoint to the new closest centroid of each cluster.</a:t>
            </a:r>
          </a:p>
          <a:p>
            <a:pPr algn="just"/>
            <a:r>
              <a:rPr b="1" dirty="0" i="0" lang="en-US">
                <a:solidFill>
                  <a:srgbClr val="333333"/>
                </a:solidFill>
                <a:effectLst/>
                <a:latin typeface="inter-bold"/>
              </a:rPr>
              <a:t>Step-6:</a:t>
            </a:r>
            <a:r>
              <a:rPr b="0" dirty="0" i="0" lang="en-US">
                <a:solidFill>
                  <a:srgbClr val="333333"/>
                </a:solidFill>
                <a:effectLst/>
                <a:latin typeface="inter-regular"/>
              </a:rPr>
              <a:t> If any reassignment occurs, then go to step-4 else go to FINISH.</a:t>
            </a:r>
          </a:p>
          <a:p>
            <a:pPr algn="just"/>
            <a:r>
              <a:rPr b="1" dirty="0" i="0" lang="en-US">
                <a:solidFill>
                  <a:srgbClr val="333333"/>
                </a:solidFill>
                <a:effectLst/>
                <a:latin typeface="inter-bold"/>
              </a:rPr>
              <a:t>Step-7</a:t>
            </a:r>
            <a:r>
              <a:rPr b="0" dirty="0" i="0" lang="en-US">
                <a:solidFill>
                  <a:srgbClr val="333333"/>
                </a:solidFill>
                <a:effectLst/>
                <a:latin typeface="inter-regular"/>
              </a:rPr>
              <a:t>: The model is ready.</a:t>
            </a:r>
          </a:p>
          <a:p>
            <a:endParaRPr dirty="0"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graphicFrame>
        <p:nvGraphicFramePr>
          <p:cNvPr id="4194306" name="Table 3"/>
          <p:cNvGraphicFramePr>
            <a:graphicFrameLocks noGrp="1"/>
          </p:cNvGraphicFramePr>
          <p:nvPr/>
        </p:nvGraphicFramePr>
        <p:xfrm>
          <a:off x="1773208" y="1512241"/>
          <a:ext cx="5726022" cy="446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748"/>
                <a:gridCol w="1710963"/>
                <a:gridCol w="2046311"/>
              </a:tblGrid>
              <a:tr h="446234">
                <a:tc>
                  <a:txBody>
                    <a:bodyPr/>
                    <a:p>
                      <a:r>
                        <a:rPr dirty="0" lang="en-IN"/>
                        <a:t>Object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F1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F2</a:t>
                      </a:r>
                    </a:p>
                  </a:txBody>
                </a:tc>
              </a:tr>
              <a:tr h="448118">
                <a:tc>
                  <a:txBody>
                    <a:bodyPr/>
                    <a:p>
                      <a:r>
                        <a:rPr dirty="0" lang="en-IN"/>
                        <a:t>O1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1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3</a:t>
                      </a:r>
                    </a:p>
                  </a:txBody>
                </a:tc>
              </a:tr>
              <a:tr h="448118">
                <a:tc>
                  <a:txBody>
                    <a:bodyPr/>
                    <a:p>
                      <a:r>
                        <a:rPr dirty="0" lang="en-IN"/>
                        <a:t>O2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2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2</a:t>
                      </a:r>
                    </a:p>
                  </a:txBody>
                </a:tc>
              </a:tr>
              <a:tr h="448118">
                <a:tc>
                  <a:txBody>
                    <a:bodyPr/>
                    <a:p>
                      <a:r>
                        <a:rPr dirty="0" lang="en-IN"/>
                        <a:t>O3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8</a:t>
                      </a:r>
                    </a:p>
                  </a:txBody>
                </a:tc>
              </a:tr>
              <a:tr h="448118">
                <a:tc>
                  <a:txBody>
                    <a:bodyPr/>
                    <a:p>
                      <a:r>
                        <a:rPr dirty="0" lang="en-IN"/>
                        <a:t>O4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5</a:t>
                      </a:r>
                    </a:p>
                  </a:txBody>
                </a:tc>
              </a:tr>
              <a:tr h="448118">
                <a:tc>
                  <a:txBody>
                    <a:bodyPr/>
                    <a:p>
                      <a:r>
                        <a:rPr dirty="0" lang="en-IN"/>
                        <a:t>O5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9</a:t>
                      </a:r>
                    </a:p>
                  </a:txBody>
                </a:tc>
              </a:tr>
              <a:tr h="437562">
                <a:tc>
                  <a:txBody>
                    <a:bodyPr/>
                    <a:p>
                      <a:r>
                        <a:rPr dirty="0" lang="en-IN"/>
                        <a:t>O6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10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7</a:t>
                      </a:r>
                    </a:p>
                  </a:txBody>
                </a:tc>
              </a:tr>
              <a:tr h="448118">
                <a:tc>
                  <a:txBody>
                    <a:bodyPr/>
                    <a:p>
                      <a:r>
                        <a:rPr dirty="0" lang="en-IN"/>
                        <a:t>O7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3</a:t>
                      </a:r>
                    </a:p>
                  </a:txBody>
                </a:tc>
              </a:tr>
              <a:tr h="448118">
                <a:tc>
                  <a:txBody>
                    <a:bodyPr/>
                    <a:p>
                      <a:r>
                        <a:rPr dirty="0" lang="en-IN"/>
                        <a:t>O8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4</a:t>
                      </a:r>
                    </a:p>
                  </a:txBody>
                </a:tc>
              </a:tr>
              <a:tr h="448118">
                <a:tc>
                  <a:txBody>
                    <a:bodyPr/>
                    <a:p>
                      <a:r>
                        <a:rPr dirty="0" lang="en-IN"/>
                        <a:t>P9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3</a:t>
                      </a:r>
                    </a:p>
                  </a:txBody>
                </a:tc>
                <a:tc>
                  <a:txBody>
                    <a:bodyPr/>
                    <a:p>
                      <a:r>
                        <a:rPr dirty="0" lang="en-IN"/>
                        <a:t>7</a:t>
                      </a:r>
                    </a:p>
                  </a:txBody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sp>
        <p:nvSpPr>
          <p:cNvPr id="1048623" name="TextBox 4"/>
          <p:cNvSpPr txBox="1"/>
          <p:nvPr/>
        </p:nvSpPr>
        <p:spPr>
          <a:xfrm>
            <a:off x="1075426" y="1784555"/>
            <a:ext cx="10278374" cy="3631763"/>
          </a:xfrm>
          <a:prstGeom prst="rect"/>
          <a:noFill/>
        </p:spPr>
        <p:txBody>
          <a:bodyPr wrap="square">
            <a:spAutoFit/>
          </a:bodyPr>
          <a:p>
            <a:r>
              <a:rPr b="0" dirty="0" sz="2000" i="0" lang="en-IN">
                <a:solidFill>
                  <a:srgbClr val="242424"/>
                </a:solidFill>
                <a:effectLst/>
                <a:latin typeface="source-serif-pro"/>
              </a:rPr>
              <a:t>Data Points: P1(1,3) , P2(2,2) , P3(5,8) , P4(8,5) , P5(3,9) , P6(10,7) , P7(3,3) , P8(9,4) , P9(3,7).</a:t>
            </a:r>
          </a:p>
          <a:p>
            <a:endParaRPr dirty="0" sz="2000" lang="en-IN">
              <a:solidFill>
                <a:srgbClr val="242424"/>
              </a:solidFill>
              <a:latin typeface="source-serif-pro"/>
            </a:endParaRPr>
          </a:p>
          <a:p>
            <a:r>
              <a:rPr b="0" dirty="0" sz="2000" i="0" lang="en-US">
                <a:solidFill>
                  <a:srgbClr val="242424"/>
                </a:solidFill>
                <a:effectLst/>
                <a:latin typeface="source-serif-pro"/>
              </a:rPr>
              <a:t>First, we take our K value as 3 and we assume that our Initial cluster centers are P7(3,3), P9(3,7), P8(9,4) as C1, C2, C3. </a:t>
            </a:r>
          </a:p>
          <a:p>
            <a:endParaRPr dirty="0" sz="2000" lang="en-US">
              <a:solidFill>
                <a:srgbClr val="242424"/>
              </a:solidFill>
              <a:latin typeface="source-serif-pro"/>
            </a:endParaRPr>
          </a:p>
          <a:p>
            <a:pPr algn="l"/>
            <a:r>
              <a:rPr b="0" dirty="0" sz="2000" i="0" lang="en-US">
                <a:solidFill>
                  <a:srgbClr val="242424"/>
                </a:solidFill>
                <a:effectLst/>
                <a:latin typeface="source-serif-pro"/>
              </a:rPr>
              <a:t>Find the distance between data points and Centroids. which data points have a minimum distance that points moved to the nearest cluster centroid.</a:t>
            </a:r>
          </a:p>
          <a:p>
            <a:pPr algn="l"/>
            <a:endParaRPr dirty="0" lang="en-US">
              <a:solidFill>
                <a:srgbClr val="242424"/>
              </a:solidFill>
              <a:latin typeface="source-serif-pro"/>
            </a:endParaRPr>
          </a:p>
          <a:p>
            <a:pPr algn="l"/>
            <a:endParaRPr b="0" dirty="0" i="0" lang="en-US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endParaRPr b="0" dirty="0" i="0" lang="en-US">
              <a:solidFill>
                <a:srgbClr val="242424"/>
              </a:solidFill>
              <a:effectLst/>
              <a:latin typeface="source-serif-pro"/>
            </a:endParaRPr>
          </a:p>
          <a:p>
            <a:br>
              <a:rPr dirty="0" lang="en-US"/>
            </a:br>
            <a:endParaRPr b="0" dirty="0" i="0" lang="en-IN">
              <a:solidFill>
                <a:srgbClr val="242424"/>
              </a:solidFill>
              <a:effectLst/>
              <a:latin typeface="source-serif-pro"/>
            </a:endParaRPr>
          </a:p>
        </p:txBody>
      </p:sp>
      <p:pic>
        <p:nvPicPr>
          <p:cNvPr id="2097158" name="Picture 2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420612" y="4331162"/>
            <a:ext cx="4430430" cy="516883"/>
          </a:xfrm>
          <a:prstGeom prst="rect"/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sp>
        <p:nvSpPr>
          <p:cNvPr id="1048625" name="Content Placeholder 2"/>
          <p:cNvSpPr>
            <a:spLocks noGrp="1"/>
          </p:cNvSpPr>
          <p:nvPr>
            <p:ph idx="1"/>
          </p:nvPr>
        </p:nvSpPr>
        <p:spPr>
          <a:xfrm>
            <a:off x="1022564" y="1776893"/>
            <a:ext cx="10331235" cy="4400070"/>
          </a:xfrm>
        </p:spPr>
        <p:txBody>
          <a:bodyPr/>
          <a:p>
            <a:pPr algn="l"/>
            <a:r>
              <a:rPr b="1" dirty="0" i="0" lang="en-US">
                <a:solidFill>
                  <a:srgbClr val="242424"/>
                </a:solidFill>
                <a:effectLst/>
                <a:latin typeface="sohne"/>
              </a:rPr>
              <a:t>Iteration 1</a:t>
            </a:r>
          </a:p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Calculate the distance between data points and K (C1,C2,C3)</a:t>
            </a:r>
          </a:p>
          <a:p>
            <a:endParaRPr dirty="0" lang="en-IN"/>
          </a:p>
        </p:txBody>
      </p:sp>
      <p:pic>
        <p:nvPicPr>
          <p:cNvPr id="2097159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59124" y="2919924"/>
            <a:ext cx="5931739" cy="3257039"/>
          </a:xfrm>
          <a:prstGeom prst="rect"/>
          <a:noFill/>
        </p:spPr>
      </p:pic>
      <p:sp>
        <p:nvSpPr>
          <p:cNvPr id="1048626" name="TextBox 3"/>
          <p:cNvSpPr txBox="1"/>
          <p:nvPr/>
        </p:nvSpPr>
        <p:spPr>
          <a:xfrm>
            <a:off x="1984076" y="3308229"/>
            <a:ext cx="4623758" cy="2816526"/>
          </a:xfrm>
          <a:prstGeom prst="rect"/>
          <a:solidFill>
            <a:schemeClr val="bg1"/>
          </a:solidFill>
        </p:spPr>
        <p:txBody>
          <a:bodyPr rtlCol="0" wrap="square">
            <a:spAutoFit/>
          </a:bodyPr>
          <a:p>
            <a:endParaRPr dirty="0" lang="en-IN"/>
          </a:p>
        </p:txBody>
      </p:sp>
      <p:cxnSp>
        <p:nvCxnSpPr>
          <p:cNvPr id="3145728" name="Straight Connector 6"/>
          <p:cNvCxnSpPr>
            <a:cxnSpLocks/>
          </p:cNvCxnSpPr>
          <p:nvPr/>
        </p:nvCxnSpPr>
        <p:spPr>
          <a:xfrm>
            <a:off x="1984076" y="3588589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7"/>
          <p:cNvCxnSpPr>
            <a:cxnSpLocks/>
          </p:cNvCxnSpPr>
          <p:nvPr/>
        </p:nvCxnSpPr>
        <p:spPr>
          <a:xfrm>
            <a:off x="1958195" y="3890515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Straight Connector 8"/>
          <p:cNvCxnSpPr>
            <a:cxnSpLocks/>
          </p:cNvCxnSpPr>
          <p:nvPr/>
        </p:nvCxnSpPr>
        <p:spPr>
          <a:xfrm>
            <a:off x="1935191" y="4229824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Connector 9"/>
          <p:cNvCxnSpPr>
            <a:cxnSpLocks/>
          </p:cNvCxnSpPr>
          <p:nvPr/>
        </p:nvCxnSpPr>
        <p:spPr>
          <a:xfrm>
            <a:off x="1929440" y="4546123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Straight Connector 10"/>
          <p:cNvCxnSpPr>
            <a:cxnSpLocks/>
          </p:cNvCxnSpPr>
          <p:nvPr/>
        </p:nvCxnSpPr>
        <p:spPr>
          <a:xfrm>
            <a:off x="1940942" y="4862426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Straight Connector 11"/>
          <p:cNvCxnSpPr>
            <a:cxnSpLocks/>
          </p:cNvCxnSpPr>
          <p:nvPr/>
        </p:nvCxnSpPr>
        <p:spPr>
          <a:xfrm>
            <a:off x="1940942" y="5195982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Straight Connector 12"/>
          <p:cNvCxnSpPr>
            <a:cxnSpLocks/>
          </p:cNvCxnSpPr>
          <p:nvPr/>
        </p:nvCxnSpPr>
        <p:spPr>
          <a:xfrm>
            <a:off x="1923689" y="5500775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Straight Connector 13"/>
          <p:cNvCxnSpPr>
            <a:cxnSpLocks/>
          </p:cNvCxnSpPr>
          <p:nvPr/>
        </p:nvCxnSpPr>
        <p:spPr>
          <a:xfrm>
            <a:off x="1940942" y="5822824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Straight Connector 15"/>
          <p:cNvCxnSpPr>
            <a:cxnSpLocks/>
          </p:cNvCxnSpPr>
          <p:nvPr/>
        </p:nvCxnSpPr>
        <p:spPr>
          <a:xfrm>
            <a:off x="3122762" y="3308229"/>
            <a:ext cx="0" cy="2816526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Straight Connector 16"/>
          <p:cNvCxnSpPr>
            <a:cxnSpLocks/>
          </p:cNvCxnSpPr>
          <p:nvPr/>
        </p:nvCxnSpPr>
        <p:spPr>
          <a:xfrm>
            <a:off x="4304586" y="3316854"/>
            <a:ext cx="0" cy="2816526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Straight Connector 17"/>
          <p:cNvCxnSpPr>
            <a:cxnSpLocks/>
          </p:cNvCxnSpPr>
          <p:nvPr/>
        </p:nvCxnSpPr>
        <p:spPr>
          <a:xfrm>
            <a:off x="5472023" y="3293850"/>
            <a:ext cx="0" cy="2816526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sp>
        <p:nvSpPr>
          <p:cNvPr id="1048628" name="Content Placeholder 2"/>
          <p:cNvSpPr>
            <a:spLocks noGrp="1"/>
          </p:cNvSpPr>
          <p:nvPr>
            <p:ph idx="1"/>
          </p:nvPr>
        </p:nvSpPr>
        <p:spPr>
          <a:xfrm>
            <a:off x="1022564" y="1776893"/>
            <a:ext cx="10331235" cy="4400070"/>
          </a:xfrm>
        </p:spPr>
        <p:txBody>
          <a:bodyPr/>
          <a:p>
            <a:pPr algn="l"/>
            <a:r>
              <a:rPr b="1" dirty="0" i="0" lang="en-US">
                <a:solidFill>
                  <a:srgbClr val="242424"/>
                </a:solidFill>
                <a:effectLst/>
                <a:latin typeface="sohne"/>
              </a:rPr>
              <a:t>Iteration 1</a:t>
            </a:r>
          </a:p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Calculate the distance between data points and K (C1,C2,C3)</a:t>
            </a:r>
          </a:p>
          <a:p>
            <a:endParaRPr dirty="0" lang="en-IN"/>
          </a:p>
        </p:txBody>
      </p:sp>
      <p:pic>
        <p:nvPicPr>
          <p:cNvPr id="2097160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59124" y="2919924"/>
            <a:ext cx="5931739" cy="3257039"/>
          </a:xfrm>
          <a:prstGeom prst="rect"/>
          <a:noFill/>
        </p:spPr>
      </p:pic>
      <p:pic>
        <p:nvPicPr>
          <p:cNvPr id="2097161" name="Picture 4"/>
          <p:cNvPicPr>
            <a:picLocks noChangeAspect="1" noChangeArrowheads="1"/>
          </p:cNvPicPr>
          <p:nvPr/>
        </p:nvPicPr>
        <p:blipFill rotWithShape="1">
          <a:blip xmlns:r="http://schemas.openxmlformats.org/officeDocument/2006/relationships" r:embed="rId2"/>
          <a:srcRect r="52074"/>
          <a:stretch>
            <a:fillRect/>
          </a:stretch>
        </p:blipFill>
        <p:spPr bwMode="auto">
          <a:xfrm>
            <a:off x="7407665" y="2919924"/>
            <a:ext cx="3720411" cy="3394612"/>
          </a:xfrm>
          <a:prstGeom prst="rect"/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sp>
        <p:nvSpPr>
          <p:cNvPr id="104863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Now, re-compute the new clusters and the new cluster center is computed by taking the mean of all the points contained in that particular cluster.</a:t>
            </a:r>
          </a:p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New center of Cluster 1 =&gt; (1+2+3)/3 , (3+2+3)/3 =&gt; 2,2.7</a:t>
            </a:r>
          </a:p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New center of Cluster 2 =&gt; (5+3+3)/3 , (8+9+7)/3 =&gt; 3.7,8</a:t>
            </a:r>
          </a:p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New center of Cluster 3 =&gt; (8+10+9)/3 , (5+7+4)/3 =&gt; 9,5.3</a:t>
            </a:r>
          </a:p>
          <a:p>
            <a:endParaRPr dirty="0"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sp>
        <p:nvSpPr>
          <p:cNvPr id="104863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l"/>
            <a:r>
              <a:rPr b="1" dirty="0" i="0" lang="en-US">
                <a:solidFill>
                  <a:srgbClr val="242424"/>
                </a:solidFill>
                <a:effectLst/>
                <a:latin typeface="sohne"/>
              </a:rPr>
              <a:t>Iteration 2</a:t>
            </a:r>
          </a:p>
          <a:p>
            <a:pPr algn="l"/>
            <a:r>
              <a:rPr b="0" dirty="0" i="0" lang="en-US" err="1">
                <a:solidFill>
                  <a:srgbClr val="242424"/>
                </a:solidFill>
                <a:effectLst/>
                <a:latin typeface="source-serif-pro"/>
              </a:rPr>
              <a:t>Calcualte</a:t>
            </a:r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 the distance between data points and K (C1,C2,C3)</a:t>
            </a:r>
          </a:p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C1(2,2.7) , C2(3.7,8) , C3(9,5.3)</a:t>
            </a:r>
          </a:p>
          <a:p>
            <a:endParaRPr dirty="0"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sp>
        <p:nvSpPr>
          <p:cNvPr id="1048634" name="Content Placeholder 2"/>
          <p:cNvSpPr>
            <a:spLocks noGrp="1"/>
          </p:cNvSpPr>
          <p:nvPr>
            <p:ph idx="1"/>
          </p:nvPr>
        </p:nvSpPr>
        <p:spPr>
          <a:xfrm>
            <a:off x="1022564" y="1776893"/>
            <a:ext cx="10331235" cy="4400070"/>
          </a:xfrm>
        </p:spPr>
        <p:txBody>
          <a:bodyPr/>
          <a:p>
            <a:pPr algn="l"/>
            <a:r>
              <a:rPr b="1" dirty="0" i="0" lang="en-US">
                <a:solidFill>
                  <a:srgbClr val="242424"/>
                </a:solidFill>
                <a:effectLst/>
                <a:latin typeface="sohne"/>
              </a:rPr>
              <a:t>Iteration 2</a:t>
            </a:r>
          </a:p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Calculate the distance between data points and New K (C1,C2,C3)</a:t>
            </a:r>
          </a:p>
          <a:p>
            <a:endParaRPr dirty="0" lang="en-IN"/>
          </a:p>
        </p:txBody>
      </p:sp>
      <p:pic>
        <p:nvPicPr>
          <p:cNvPr id="2097162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59124" y="2919924"/>
            <a:ext cx="5931739" cy="3257039"/>
          </a:xfrm>
          <a:prstGeom prst="rect"/>
          <a:noFill/>
        </p:spPr>
      </p:pic>
      <p:sp>
        <p:nvSpPr>
          <p:cNvPr id="1048635" name="TextBox 3"/>
          <p:cNvSpPr txBox="1"/>
          <p:nvPr/>
        </p:nvSpPr>
        <p:spPr>
          <a:xfrm>
            <a:off x="1984076" y="3308229"/>
            <a:ext cx="4623758" cy="2816526"/>
          </a:xfrm>
          <a:prstGeom prst="rect"/>
          <a:solidFill>
            <a:schemeClr val="bg1"/>
          </a:solidFill>
        </p:spPr>
        <p:txBody>
          <a:bodyPr rtlCol="0" wrap="square">
            <a:spAutoFit/>
          </a:bodyPr>
          <a:p>
            <a:endParaRPr dirty="0" lang="en-IN"/>
          </a:p>
        </p:txBody>
      </p:sp>
      <p:cxnSp>
        <p:nvCxnSpPr>
          <p:cNvPr id="3145739" name="Straight Connector 6"/>
          <p:cNvCxnSpPr>
            <a:cxnSpLocks/>
          </p:cNvCxnSpPr>
          <p:nvPr/>
        </p:nvCxnSpPr>
        <p:spPr>
          <a:xfrm>
            <a:off x="1984076" y="3588589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0" name="Straight Connector 7"/>
          <p:cNvCxnSpPr>
            <a:cxnSpLocks/>
          </p:cNvCxnSpPr>
          <p:nvPr/>
        </p:nvCxnSpPr>
        <p:spPr>
          <a:xfrm>
            <a:off x="1958195" y="3890515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1" name="Straight Connector 8"/>
          <p:cNvCxnSpPr>
            <a:cxnSpLocks/>
          </p:cNvCxnSpPr>
          <p:nvPr/>
        </p:nvCxnSpPr>
        <p:spPr>
          <a:xfrm>
            <a:off x="1935191" y="4229824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2" name="Straight Connector 9"/>
          <p:cNvCxnSpPr>
            <a:cxnSpLocks/>
          </p:cNvCxnSpPr>
          <p:nvPr/>
        </p:nvCxnSpPr>
        <p:spPr>
          <a:xfrm>
            <a:off x="1929440" y="4546123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3" name="Straight Connector 10"/>
          <p:cNvCxnSpPr>
            <a:cxnSpLocks/>
          </p:cNvCxnSpPr>
          <p:nvPr/>
        </p:nvCxnSpPr>
        <p:spPr>
          <a:xfrm>
            <a:off x="1940942" y="4862426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4" name="Straight Connector 11"/>
          <p:cNvCxnSpPr>
            <a:cxnSpLocks/>
          </p:cNvCxnSpPr>
          <p:nvPr/>
        </p:nvCxnSpPr>
        <p:spPr>
          <a:xfrm>
            <a:off x="1940942" y="5195982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Straight Connector 12"/>
          <p:cNvCxnSpPr>
            <a:cxnSpLocks/>
          </p:cNvCxnSpPr>
          <p:nvPr/>
        </p:nvCxnSpPr>
        <p:spPr>
          <a:xfrm>
            <a:off x="1923689" y="5500775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6" name="Straight Connector 13"/>
          <p:cNvCxnSpPr>
            <a:cxnSpLocks/>
          </p:cNvCxnSpPr>
          <p:nvPr/>
        </p:nvCxnSpPr>
        <p:spPr>
          <a:xfrm>
            <a:off x="1940942" y="5822824"/>
            <a:ext cx="4706787" cy="0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Straight Connector 15"/>
          <p:cNvCxnSpPr>
            <a:cxnSpLocks/>
          </p:cNvCxnSpPr>
          <p:nvPr/>
        </p:nvCxnSpPr>
        <p:spPr>
          <a:xfrm>
            <a:off x="3122762" y="3308229"/>
            <a:ext cx="0" cy="2816526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8" name="Straight Connector 16"/>
          <p:cNvCxnSpPr>
            <a:cxnSpLocks/>
          </p:cNvCxnSpPr>
          <p:nvPr/>
        </p:nvCxnSpPr>
        <p:spPr>
          <a:xfrm>
            <a:off x="4304586" y="3316854"/>
            <a:ext cx="0" cy="2816526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Straight Connector 17"/>
          <p:cNvCxnSpPr>
            <a:cxnSpLocks/>
          </p:cNvCxnSpPr>
          <p:nvPr/>
        </p:nvCxnSpPr>
        <p:spPr>
          <a:xfrm>
            <a:off x="5472023" y="3293850"/>
            <a:ext cx="0" cy="2816526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63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984076" y="2975313"/>
            <a:ext cx="4646400" cy="288361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pic>
        <p:nvPicPr>
          <p:cNvPr id="2097164" name="Picture 4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15534" y="1607089"/>
            <a:ext cx="7110217" cy="4351338"/>
          </a:xfrm>
          <a:prstGeom prst="rect"/>
          <a:noFill/>
        </p:spPr>
      </p:pic>
      <p:pic>
        <p:nvPicPr>
          <p:cNvPr id="2097165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48963"/>
          <a:stretch>
            <a:fillRect/>
          </a:stretch>
        </p:blipFill>
        <p:spPr>
          <a:xfrm>
            <a:off x="7625750" y="1612360"/>
            <a:ext cx="4312301" cy="3960303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sp>
        <p:nvSpPr>
          <p:cNvPr id="104863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Compute</a:t>
            </a:r>
          </a:p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New Center of Cluster 1 =&gt; (1+2+3)/3 , (3+2+3)/3 =&gt; 2,2.7</a:t>
            </a:r>
          </a:p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New Center of Cluster 2 =&gt; (5+3+3)/3 , (8+9+7)/3 =&gt; 3.7,8</a:t>
            </a:r>
          </a:p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New Center of Cluster 3 =&gt; (8+10+9)/3 , (5+7+4)/3 =&gt; 9,5.3</a:t>
            </a:r>
          </a:p>
          <a:p>
            <a:pPr algn="l"/>
            <a:r>
              <a:rPr b="0" dirty="0" i="0" lang="en-US">
                <a:solidFill>
                  <a:srgbClr val="242424"/>
                </a:solidFill>
                <a:effectLst/>
                <a:latin typeface="source-serif-pro"/>
              </a:rPr>
              <a:t>We got the same centroid and cluster groups, stops iteration.</a:t>
            </a:r>
          </a:p>
          <a:p>
            <a:endParaRPr dirty="0"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 descr="Unsupervised Learning ...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74920" y="517584"/>
            <a:ext cx="10724183" cy="6061495"/>
          </a:xfrm>
          <a:prstGeom prst="rect"/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313543" cy="1325563"/>
          </a:xfrm>
        </p:spPr>
        <p:txBody>
          <a:bodyPr>
            <a:normAutofit/>
          </a:bodyPr>
          <a:p>
            <a:r>
              <a:rPr b="1" dirty="0" i="0" lang="en-US">
                <a:solidFill>
                  <a:srgbClr val="273239"/>
                </a:solidFill>
                <a:effectLst/>
                <a:latin typeface="Source Sans 3"/>
              </a:rPr>
              <a:t>Elbow Method for optimal value of k in </a:t>
            </a:r>
            <a:r>
              <a:rPr b="1" dirty="0" i="0" lang="en-US" err="1">
                <a:solidFill>
                  <a:srgbClr val="273239"/>
                </a:solidFill>
                <a:effectLst/>
                <a:latin typeface="Source Sans 3"/>
              </a:rPr>
              <a:t>KMeans</a:t>
            </a:r>
            <a:endParaRPr dirty="0" lang="en-IN"/>
          </a:p>
        </p:txBody>
      </p:sp>
      <p:sp>
        <p:nvSpPr>
          <p:cNvPr id="1048640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64286" lnSpcReduction="20000"/>
          </a:bodyPr>
          <a:p>
            <a:pPr algn="just">
              <a:buFont typeface="+mj-lt"/>
              <a:buAutoNum type="arabicPeriod"/>
            </a:pPr>
            <a:r>
              <a:rPr b="1" dirty="0" i="0" lang="en-US">
                <a:solidFill>
                  <a:srgbClr val="0D0D0D"/>
                </a:solidFill>
                <a:effectLst/>
                <a:latin typeface="Söhne"/>
              </a:rPr>
              <a:t>Choose a range of k values</a:t>
            </a:r>
            <a:r>
              <a:rPr b="0" dirty="0" i="0" lang="en-US">
                <a:solidFill>
                  <a:srgbClr val="0D0D0D"/>
                </a:solidFill>
                <a:effectLst/>
                <a:latin typeface="Söhne"/>
              </a:rPr>
              <a:t>: Start by selecting a range of possible values for k. Typically, you would choose a range of k values based on your domain knowledge or by experimenting with different values. For example, you might try k values from 1 to 10 initially.</a:t>
            </a:r>
          </a:p>
          <a:p>
            <a:pPr algn="just">
              <a:buFont typeface="+mj-lt"/>
              <a:buAutoNum type="arabicPeriod"/>
            </a:pPr>
            <a:r>
              <a:rPr b="1" dirty="0" i="0" lang="en-US">
                <a:solidFill>
                  <a:srgbClr val="0D0D0D"/>
                </a:solidFill>
                <a:effectLst/>
                <a:latin typeface="Söhne"/>
              </a:rPr>
              <a:t>Run </a:t>
            </a:r>
            <a:r>
              <a:rPr b="1" dirty="0" i="0" lang="en-US" err="1">
                <a:solidFill>
                  <a:srgbClr val="0D0D0D"/>
                </a:solidFill>
                <a:effectLst/>
                <a:latin typeface="Söhne"/>
              </a:rPr>
              <a:t>KMeans</a:t>
            </a:r>
            <a:r>
              <a:rPr b="0" dirty="0" i="0" lang="en-US">
                <a:solidFill>
                  <a:srgbClr val="0D0D0D"/>
                </a:solidFill>
                <a:effectLst/>
                <a:latin typeface="Söhne"/>
              </a:rPr>
              <a:t>: Apply the </a:t>
            </a:r>
            <a:r>
              <a:rPr b="0" dirty="0" i="0" lang="en-US" err="1">
                <a:solidFill>
                  <a:srgbClr val="0D0D0D"/>
                </a:solidFill>
                <a:effectLst/>
                <a:latin typeface="Söhne"/>
              </a:rPr>
              <a:t>KMeans</a:t>
            </a:r>
            <a:r>
              <a:rPr b="0" dirty="0" i="0" lang="en-US">
                <a:solidFill>
                  <a:srgbClr val="0D0D0D"/>
                </a:solidFill>
                <a:effectLst/>
                <a:latin typeface="Söhne"/>
              </a:rPr>
              <a:t> algorithm to your dataset for each value of k in the chosen range. Each run of </a:t>
            </a:r>
            <a:r>
              <a:rPr b="0" dirty="0" i="0" lang="en-US" err="1">
                <a:solidFill>
                  <a:srgbClr val="0D0D0D"/>
                </a:solidFill>
                <a:effectLst/>
                <a:latin typeface="Söhne"/>
              </a:rPr>
              <a:t>KMeans</a:t>
            </a:r>
            <a:r>
              <a:rPr b="0" dirty="0" i="0" lang="en-US">
                <a:solidFill>
                  <a:srgbClr val="0D0D0D"/>
                </a:solidFill>
                <a:effectLst/>
                <a:latin typeface="Söhne"/>
              </a:rPr>
              <a:t> will produce a clustering of the data into k clusters.</a:t>
            </a:r>
          </a:p>
          <a:p>
            <a:pPr algn="just">
              <a:buFont typeface="+mj-lt"/>
              <a:buAutoNum type="arabicPeriod"/>
            </a:pPr>
            <a:r>
              <a:rPr b="1" dirty="0" i="0" lang="en-US">
                <a:solidFill>
                  <a:srgbClr val="0D0D0D"/>
                </a:solidFill>
                <a:effectLst/>
                <a:latin typeface="Söhne"/>
              </a:rPr>
              <a:t>Compute the sum of squared distances (SSD) for each k</a:t>
            </a:r>
            <a:r>
              <a:rPr b="0" dirty="0" i="0" lang="en-US">
                <a:solidFill>
                  <a:srgbClr val="0D0D0D"/>
                </a:solidFill>
                <a:effectLst/>
                <a:latin typeface="Söhne"/>
              </a:rPr>
              <a:t>: For each value of k, calculate the sum of squared distances (SSD) of each data point to its corresponding centroid. This is also referred to as the within-cluster sum of squares (WCSS). </a:t>
            </a:r>
          </a:p>
          <a:p>
            <a:pPr algn="just">
              <a:buFont typeface="+mj-lt"/>
              <a:buAutoNum type="arabicPeriod"/>
            </a:pPr>
            <a:r>
              <a:rPr b="1" dirty="0" i="0" lang="en-US">
                <a:solidFill>
                  <a:srgbClr val="0D0D0D"/>
                </a:solidFill>
                <a:effectLst/>
                <a:latin typeface="Söhne"/>
              </a:rPr>
              <a:t>Plot the Elbow Curve</a:t>
            </a:r>
            <a:r>
              <a:rPr b="0" dirty="0" i="0" lang="en-US">
                <a:solidFill>
                  <a:srgbClr val="0D0D0D"/>
                </a:solidFill>
                <a:effectLst/>
                <a:latin typeface="Söhne"/>
              </a:rPr>
              <a:t>: Plot a line chart with k on the x-axis and the corresponding SSD or WCSS on the y-axis. This plot will typically show a decreasing trend in the SSD as k increases (since adding more clusters should reduce the distances), but the rate of decrease will slow down as k increases.</a:t>
            </a:r>
          </a:p>
          <a:p>
            <a:pPr algn="just">
              <a:buFont typeface="+mj-lt"/>
              <a:buAutoNum type="arabicPeriod"/>
            </a:pPr>
            <a:r>
              <a:rPr b="1" dirty="0" i="0" lang="en-US">
                <a:solidFill>
                  <a:srgbClr val="0D0D0D"/>
                </a:solidFill>
                <a:effectLst/>
                <a:latin typeface="Söhne"/>
              </a:rPr>
              <a:t>Identify the "elbow" point</a:t>
            </a:r>
            <a:r>
              <a:rPr b="0" dirty="0" i="0" lang="en-US">
                <a:solidFill>
                  <a:srgbClr val="0D0D0D"/>
                </a:solidFill>
                <a:effectLst/>
                <a:latin typeface="Söhne"/>
              </a:rPr>
              <a:t>: Look for the point on the plot where the rate of decrease in SSD slows down significantly. This point is called the "elbow" point. Intuitively, it represents the value of k where adding more clusters ceases to provide a significant improvement in clustering quality.</a:t>
            </a:r>
          </a:p>
          <a:p>
            <a:endParaRPr dirty="0"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i="0" lang="en-US">
                <a:solidFill>
                  <a:srgbClr val="273239"/>
                </a:solidFill>
                <a:effectLst/>
                <a:latin typeface="Source Sans 3"/>
              </a:rPr>
              <a:t>Elbow Method for optimal value of k in </a:t>
            </a:r>
            <a:r>
              <a:rPr b="1" dirty="0" i="0" lang="en-US" err="1">
                <a:solidFill>
                  <a:srgbClr val="273239"/>
                </a:solidFill>
                <a:effectLst/>
                <a:latin typeface="Source Sans 3"/>
              </a:rPr>
              <a:t>KMeans</a:t>
            </a:r>
            <a:endParaRPr dirty="0" lang="en-IN"/>
          </a:p>
        </p:txBody>
      </p:sp>
      <p:pic>
        <p:nvPicPr>
          <p:cNvPr id="2097166" name="Content Placeholder 5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487308" y="1825625"/>
            <a:ext cx="7217384" cy="4351338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i="0" lang="en-US">
                <a:solidFill>
                  <a:srgbClr val="273239"/>
                </a:solidFill>
                <a:effectLst/>
                <a:latin typeface="Source Sans 3"/>
              </a:rPr>
              <a:t>Elbow Method for optimal value of k in </a:t>
            </a:r>
            <a:r>
              <a:rPr b="1" dirty="0" i="0" lang="en-US" err="1">
                <a:solidFill>
                  <a:srgbClr val="273239"/>
                </a:solidFill>
                <a:effectLst/>
                <a:latin typeface="Source Sans 3"/>
              </a:rPr>
              <a:t>KMeans</a:t>
            </a:r>
            <a:endParaRPr dirty="0" lang="en-IN"/>
          </a:p>
        </p:txBody>
      </p:sp>
      <p:pic>
        <p:nvPicPr>
          <p:cNvPr id="2097167" name="Content Placeholder 7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38200" y="2181055"/>
            <a:ext cx="10515600" cy="3640478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i="0" lang="en-US">
                <a:solidFill>
                  <a:srgbClr val="273239"/>
                </a:solidFill>
                <a:effectLst/>
                <a:latin typeface="Source Sans 3"/>
              </a:rPr>
              <a:t>Elbow Method for optimal value of k in </a:t>
            </a:r>
            <a:r>
              <a:rPr b="1" dirty="0" i="0" lang="en-US" err="1">
                <a:solidFill>
                  <a:srgbClr val="273239"/>
                </a:solidFill>
                <a:effectLst/>
                <a:latin typeface="Source Sans 3"/>
              </a:rPr>
              <a:t>KMeans</a:t>
            </a:r>
            <a:endParaRPr dirty="0" lang="en-IN"/>
          </a:p>
        </p:txBody>
      </p:sp>
      <p:pic>
        <p:nvPicPr>
          <p:cNvPr id="2097168" name="Content Placeholder 6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650724" y="1825625"/>
            <a:ext cx="6890551" cy="4351338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i="0" lang="en-US">
                <a:solidFill>
                  <a:srgbClr val="273239"/>
                </a:solidFill>
                <a:effectLst/>
                <a:latin typeface="Source Sans 3"/>
              </a:rPr>
              <a:t>Elbow Method for optimal value of k in </a:t>
            </a:r>
            <a:r>
              <a:rPr b="1" dirty="0" i="0" lang="en-US" err="1">
                <a:solidFill>
                  <a:srgbClr val="273239"/>
                </a:solidFill>
                <a:effectLst/>
                <a:latin typeface="Source Sans 3"/>
              </a:rPr>
              <a:t>KMeans</a:t>
            </a:r>
            <a:endParaRPr dirty="0" lang="en-IN"/>
          </a:p>
        </p:txBody>
      </p:sp>
      <p:pic>
        <p:nvPicPr>
          <p:cNvPr id="2097169" name="Content Placeholder 7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366820" y="1825625"/>
            <a:ext cx="7458359" cy="4351338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i="0" lang="en-US">
                <a:solidFill>
                  <a:srgbClr val="273239"/>
                </a:solidFill>
                <a:effectLst/>
                <a:latin typeface="Source Sans 3"/>
              </a:rPr>
              <a:t>Elbow Method for optimal value of k in </a:t>
            </a:r>
            <a:r>
              <a:rPr b="1" dirty="0" i="0" lang="en-US" err="1">
                <a:solidFill>
                  <a:srgbClr val="273239"/>
                </a:solidFill>
                <a:effectLst/>
                <a:latin typeface="Source Sans 3"/>
              </a:rPr>
              <a:t>KMeans</a:t>
            </a:r>
            <a:endParaRPr dirty="0" lang="en-IN"/>
          </a:p>
        </p:txBody>
      </p:sp>
      <p:pic>
        <p:nvPicPr>
          <p:cNvPr id="2097170" name="Content Placeholder 6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56834" y="1825625"/>
            <a:ext cx="10078331" cy="4351338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i="0" lang="en-US">
                <a:solidFill>
                  <a:srgbClr val="273239"/>
                </a:solidFill>
                <a:effectLst/>
                <a:latin typeface="Source Sans 3"/>
              </a:rPr>
              <a:t>Elbow Method for optimal value of k in </a:t>
            </a:r>
            <a:r>
              <a:rPr b="1" dirty="0" i="0" lang="en-US" err="1">
                <a:solidFill>
                  <a:srgbClr val="273239"/>
                </a:solidFill>
                <a:effectLst/>
                <a:latin typeface="Source Sans 3"/>
              </a:rPr>
              <a:t>KMeans</a:t>
            </a:r>
            <a:endParaRPr dirty="0" lang="en-IN"/>
          </a:p>
        </p:txBody>
      </p:sp>
      <p:pic>
        <p:nvPicPr>
          <p:cNvPr id="2097171" name="Content Placeholder 7"/>
          <p:cNvPicPr>
            <a:picLocks noChangeAspect="1" noGrp="1"/>
          </p:cNvPicPr>
          <p:nvPr>
            <p:ph idx="1"/>
          </p:nvPr>
        </p:nvPicPr>
        <p:blipFill rotWithShape="1">
          <a:blip xmlns:r="http://schemas.openxmlformats.org/officeDocument/2006/relationships" r:embed="rId1"/>
          <a:srcRect t="5491"/>
          <a:stretch>
            <a:fillRect/>
          </a:stretch>
        </p:blipFill>
        <p:spPr>
          <a:xfrm>
            <a:off x="1731034" y="1706046"/>
            <a:ext cx="8310113" cy="4597213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i="0" lang="en-US">
                <a:solidFill>
                  <a:srgbClr val="273239"/>
                </a:solidFill>
                <a:effectLst/>
                <a:latin typeface="Source Sans 3"/>
              </a:rPr>
              <a:t>Elbow Method for optimal value of k in </a:t>
            </a:r>
            <a:r>
              <a:rPr b="1" dirty="0" i="0" lang="en-US" err="1">
                <a:solidFill>
                  <a:srgbClr val="273239"/>
                </a:solidFill>
                <a:effectLst/>
                <a:latin typeface="Source Sans 3"/>
              </a:rPr>
              <a:t>KMeans</a:t>
            </a:r>
            <a:endParaRPr dirty="0" lang="en-IN"/>
          </a:p>
        </p:txBody>
      </p:sp>
      <p:pic>
        <p:nvPicPr>
          <p:cNvPr id="2097172" name="Content Placeholder 9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255523" y="1825625"/>
            <a:ext cx="7680953" cy="4351338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i="0" lang="en-US">
                <a:solidFill>
                  <a:srgbClr val="273239"/>
                </a:solidFill>
                <a:effectLst/>
                <a:latin typeface="Source Sans 3"/>
              </a:rPr>
              <a:t>Elbow Method for optimal value of k in </a:t>
            </a:r>
            <a:r>
              <a:rPr b="1" dirty="0" i="0" lang="en-US" err="1">
                <a:solidFill>
                  <a:srgbClr val="273239"/>
                </a:solidFill>
                <a:effectLst/>
                <a:latin typeface="Source Sans 3"/>
              </a:rPr>
              <a:t>KMeans</a:t>
            </a:r>
            <a:endParaRPr dirty="0" lang="en-IN"/>
          </a:p>
        </p:txBody>
      </p:sp>
      <p:pic>
        <p:nvPicPr>
          <p:cNvPr id="2097173" name="Content Placeholder 6"/>
          <p:cNvPicPr>
            <a:picLocks noChangeAspect="1" noGrp="1"/>
          </p:cNvPicPr>
          <p:nvPr>
            <p:ph idx="1"/>
          </p:nvPr>
        </p:nvPicPr>
        <p:blipFill rotWithShape="1">
          <a:blip xmlns:r="http://schemas.openxmlformats.org/officeDocument/2006/relationships" r:embed="rId1"/>
          <a:srcRect t="6020"/>
          <a:stretch>
            <a:fillRect/>
          </a:stretch>
        </p:blipFill>
        <p:spPr>
          <a:xfrm>
            <a:off x="2016209" y="1800044"/>
            <a:ext cx="7518855" cy="4336784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K means algorithm</a:t>
            </a:r>
            <a:endParaRPr dirty="0" lang="en-IN"/>
          </a:p>
        </p:txBody>
      </p:sp>
      <p:sp>
        <p:nvSpPr>
          <p:cNvPr id="104865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l"/>
            <a:r>
              <a:rPr b="0" dirty="0" i="0" lang="en-US" u="sng">
                <a:solidFill>
                  <a:srgbClr val="383838"/>
                </a:solidFill>
                <a:effectLst/>
                <a:latin typeface="Inter"/>
              </a:rPr>
              <a:t>Advantages of using K means:-</a:t>
            </a:r>
            <a:endParaRPr b="0" dirty="0" i="0" lang="en-US">
              <a:solidFill>
                <a:srgbClr val="383838"/>
              </a:solidFill>
              <a:effectLst/>
              <a:latin typeface="Inter"/>
            </a:endParaRPr>
          </a:p>
          <a:p>
            <a:pPr algn="l" indent="0" marL="0">
              <a:buNone/>
            </a:pPr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The algorithm in most cases runs in linear time.</a:t>
            </a:r>
          </a:p>
          <a:p>
            <a:pPr algn="l" indent="0" marL="0">
              <a:buNone/>
            </a:pPr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Simple and intuitive to understand</a:t>
            </a:r>
          </a:p>
          <a:p>
            <a:pPr algn="l"/>
            <a:r>
              <a:rPr b="0" dirty="0" i="0" lang="en-US" u="sng">
                <a:solidFill>
                  <a:srgbClr val="383838"/>
                </a:solidFill>
                <a:effectLst/>
                <a:latin typeface="Inter"/>
              </a:rPr>
              <a:t>Limitations of using K means:-</a:t>
            </a:r>
            <a:endParaRPr b="0" dirty="0" i="0" lang="en-US">
              <a:solidFill>
                <a:srgbClr val="383838"/>
              </a:solidFill>
              <a:effectLst/>
              <a:latin typeface="Inter"/>
            </a:endParaRPr>
          </a:p>
          <a:p>
            <a:pPr algn="l" indent="0" marL="0">
              <a:buNone/>
            </a:pPr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A number of clusters need to be known beforehand.</a:t>
            </a:r>
          </a:p>
          <a:p>
            <a:pPr algn="l" indent="0" marL="0">
              <a:buNone/>
            </a:pPr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It is not very robust to outliers.</a:t>
            </a:r>
          </a:p>
          <a:p>
            <a:pPr algn="l" indent="0" marL="0">
              <a:buNone/>
            </a:pPr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Does not work very well with nonconvex shapes.</a:t>
            </a:r>
          </a:p>
          <a:p>
            <a:pPr algn="l" indent="0" marL="0">
              <a:buNone/>
            </a:pPr>
            <a:r>
              <a:rPr b="0" dirty="0" i="0" lang="en-US">
                <a:solidFill>
                  <a:srgbClr val="383838"/>
                </a:solidFill>
                <a:effectLst/>
                <a:latin typeface="Inter"/>
              </a:rPr>
              <a:t>Tries to generate equal-sized clusters</a:t>
            </a:r>
          </a:p>
          <a:p>
            <a:endParaRPr dirty="0"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/>
          <p:cNvPicPr>
            <a:picLocks noChangeAspect="1" noGrp="1" noChangeArrowheads="1"/>
          </p:cNvPicPr>
          <p:nvPr>
            <p:ph idx="1"/>
          </p:nvPr>
        </p:nvPicPr>
        <p:blipFill rotWithShape="1">
          <a:blip xmlns:r="http://schemas.openxmlformats.org/officeDocument/2006/relationships" r:embed="rId1"/>
          <a:srcRect b="6809"/>
          <a:stretch>
            <a:fillRect/>
          </a:stretch>
        </p:blipFill>
        <p:spPr bwMode="auto">
          <a:xfrm>
            <a:off x="1241729" y="17284"/>
            <a:ext cx="9299749" cy="6823431"/>
          </a:xfrm>
          <a:prstGeom prst="rect"/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93630" y="274638"/>
            <a:ext cx="9417170" cy="792162"/>
          </a:xfrm>
        </p:spPr>
        <p:txBody>
          <a:bodyPr/>
          <a:p>
            <a:r>
              <a:rPr dirty="0" lang="en-US"/>
              <a:t>Cluster Analysis</a:t>
            </a:r>
          </a:p>
        </p:txBody>
      </p:sp>
      <p:sp>
        <p:nvSpPr>
          <p:cNvPr id="1048652" name="Rectangle 3"/>
          <p:cNvSpPr>
            <a:spLocks noGrp="1" noChangeArrowheads="1"/>
          </p:cNvSpPr>
          <p:nvPr>
            <p:ph idx="1"/>
          </p:nvPr>
        </p:nvSpPr>
        <p:spPr>
          <a:xfrm>
            <a:off x="575096" y="1143000"/>
            <a:ext cx="10737010" cy="1676400"/>
          </a:xfrm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dirty="0" lang="en-US"/>
              <a:t>Finding groups of objects in data such that the objects in a group will be similar (or related) to one another and different from (or unrelated to) the objects in other groups</a:t>
            </a:r>
          </a:p>
        </p:txBody>
      </p:sp>
      <p:grpSp>
        <p:nvGrpSpPr>
          <p:cNvPr id="117" name="Group 4"/>
          <p:cNvGrpSpPr/>
          <p:nvPr/>
        </p:nvGrpSpPr>
        <p:grpSpPr bwMode="auto">
          <a:xfrm>
            <a:off x="4800600" y="3570288"/>
            <a:ext cx="3048000" cy="2678112"/>
            <a:chOff x="2160" y="2544"/>
            <a:chExt cx="1920" cy="1687"/>
          </a:xfrm>
        </p:grpSpPr>
        <p:sp>
          <p:nvSpPr>
            <p:cNvPr id="1048653" name="Line 5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54" name="Line 6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55" name="Freeform 7"/>
            <p:cNvSpPr/>
            <p:nvPr/>
          </p:nvSpPr>
          <p:spPr bwMode="auto">
            <a:xfrm>
              <a:off x="2226" y="3696"/>
              <a:ext cx="510" cy="535"/>
            </a:xfrm>
            <a:custGeom>
              <a:avLst/>
              <a:ahLst/>
              <a:cxnLst>
                <a:cxn ang="0">
                  <a:pos x="510" y="0"/>
                </a:cxn>
                <a:cxn ang="0">
                  <a:pos x="0" y="535"/>
                </a:cxn>
              </a:cxnLst>
              <a:rect l="0" t="0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56" name="AutoShape 8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57" name="AutoShape 9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58" name="AutoShape 10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59" name="AutoShape 11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60" name="AutoShape 12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61" name="AutoShape 13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62" name="AutoShape 14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63" name="AutoShape 15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64" name="AutoShape 16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65" name="AutoShape 17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66" name="AutoShape 18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67" name="AutoShape 19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68" name="AutoShape 20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69" name="AutoShape 21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70" name="AutoShape 22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71" name="AutoShape 23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72" name="AutoShape 24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73" name="AutoShape 25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74" name="AutoShape 26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75" name="AutoShape 27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76" name="AutoShape 28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77" name="AutoShape 29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78" name="AutoShape 30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</p:grpSp>
      <p:grpSp>
        <p:nvGrpSpPr>
          <p:cNvPr id="118" name="Group 31"/>
          <p:cNvGrpSpPr/>
          <p:nvPr/>
        </p:nvGrpSpPr>
        <p:grpSpPr bwMode="auto">
          <a:xfrm>
            <a:off x="6781800" y="2667000"/>
            <a:ext cx="3048000" cy="2514600"/>
            <a:chOff x="3312" y="1584"/>
            <a:chExt cx="1920" cy="1584"/>
          </a:xfrm>
        </p:grpSpPr>
        <p:sp>
          <p:nvSpPr>
            <p:cNvPr id="1048679" name="Line 32"/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/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p>
              <a:endParaRPr dirty="0" lang="en-US"/>
            </a:p>
          </p:txBody>
        </p:sp>
        <p:sp>
          <p:nvSpPr>
            <p:cNvPr id="1048680" name="AutoShape 33"/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p>
              <a:pPr algn="ctr">
                <a:spcBef>
                  <a:spcPct val="50000"/>
                </a:spcBef>
              </a:pPr>
              <a:r>
                <a:rPr dirty="0" sz="2000" lang="en-US">
                  <a:latin typeface="Tahoma" pitchFamily="34" charset="0"/>
                </a:rPr>
                <a:t>Inter-cluster distances are maximized</a:t>
              </a:r>
            </a:p>
          </p:txBody>
        </p:sp>
      </p:grpSp>
      <p:grpSp>
        <p:nvGrpSpPr>
          <p:cNvPr id="119" name="Group 34"/>
          <p:cNvGrpSpPr/>
          <p:nvPr/>
        </p:nvGrpSpPr>
        <p:grpSpPr bwMode="auto">
          <a:xfrm>
            <a:off x="4419600" y="3657600"/>
            <a:ext cx="3276600" cy="2286000"/>
            <a:chOff x="1824" y="2208"/>
            <a:chExt cx="2064" cy="1440"/>
          </a:xfrm>
        </p:grpSpPr>
        <p:sp>
          <p:nvSpPr>
            <p:cNvPr id="1048681" name="Oval 35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/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82" name="Oval 36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/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  <p:sp>
          <p:nvSpPr>
            <p:cNvPr id="1048683" name="Oval 37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/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anchor="ctr" wrap="none"/>
            <a:p>
              <a:endParaRPr dirty="0" lang="en-US"/>
            </a:p>
          </p:txBody>
        </p:sp>
      </p:grpSp>
      <p:grpSp>
        <p:nvGrpSpPr>
          <p:cNvPr id="120" name="Group 38"/>
          <p:cNvGrpSpPr/>
          <p:nvPr/>
        </p:nvGrpSpPr>
        <p:grpSpPr bwMode="auto">
          <a:xfrm>
            <a:off x="2819400" y="2971800"/>
            <a:ext cx="2286000" cy="1676400"/>
            <a:chOff x="816" y="1776"/>
            <a:chExt cx="1440" cy="1056"/>
          </a:xfrm>
        </p:grpSpPr>
        <p:sp>
          <p:nvSpPr>
            <p:cNvPr id="1048684" name="Line 39"/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/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p>
              <a:endParaRPr dirty="0" lang="en-US"/>
            </a:p>
          </p:txBody>
        </p:sp>
        <p:sp>
          <p:nvSpPr>
            <p:cNvPr id="1048685" name="AutoShape 40"/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p>
              <a:pPr algn="ctr">
                <a:spcBef>
                  <a:spcPct val="50000"/>
                </a:spcBef>
              </a:pPr>
              <a:r>
                <a:rPr dirty="0" sz="2000" lang="en-US">
                  <a:latin typeface="Tahoma" pitchFamily="34" charset="0"/>
                </a:rPr>
                <a:t>Intra-cluster distances are minimized</a:t>
              </a: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 fontAlgn="base"/>
            <a:r>
              <a:rPr b="0" dirty="0" sz="4400" i="0" lang="en-US">
                <a:solidFill>
                  <a:srgbClr val="273239"/>
                </a:solidFill>
                <a:effectLst/>
                <a:latin typeface="Nunito" pitchFamily="2" charset="0"/>
              </a:rPr>
              <a:t>Connectivity-based Clustering (Hierarchical clustering)</a:t>
            </a:r>
          </a:p>
        </p:txBody>
      </p:sp>
      <p:sp>
        <p:nvSpPr>
          <p:cNvPr id="104868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b="1" dirty="0" i="1" lang="en-US">
                <a:solidFill>
                  <a:srgbClr val="1C283B"/>
                </a:solidFill>
                <a:effectLst/>
                <a:latin typeface="CircularXX-Regular"/>
              </a:rPr>
              <a:t>Hierarchical clustering</a:t>
            </a:r>
            <a:r>
              <a:rPr b="0" dirty="0" i="1" lang="en-US">
                <a:solidFill>
                  <a:srgbClr val="1C283B"/>
                </a:solidFill>
                <a:effectLst/>
                <a:latin typeface="CircularXX-Regular"/>
              </a:rPr>
              <a:t>, </a:t>
            </a:r>
            <a:r>
              <a:rPr b="0" dirty="0" i="0" lang="en-US">
                <a:solidFill>
                  <a:srgbClr val="1C283B"/>
                </a:solidFill>
                <a:effectLst/>
                <a:latin typeface="CircularXX-Regular"/>
              </a:rPr>
              <a:t>also known as </a:t>
            </a:r>
            <a:r>
              <a:rPr b="0" dirty="0" i="1" lang="en-US">
                <a:solidFill>
                  <a:srgbClr val="1C283B"/>
                </a:solidFill>
                <a:effectLst/>
                <a:latin typeface="CircularXX-Regular"/>
              </a:rPr>
              <a:t>hierarchical cluster analysis,</a:t>
            </a:r>
            <a:r>
              <a:rPr b="0" dirty="0" i="0" lang="en-US">
                <a:solidFill>
                  <a:srgbClr val="1C283B"/>
                </a:solidFill>
                <a:effectLst/>
                <a:latin typeface="CircularXX-Regular"/>
              </a:rPr>
              <a:t> is an algorithm that groups similar objects into groups called </a:t>
            </a:r>
            <a:r>
              <a:rPr b="0" dirty="0" i="1" lang="en-US">
                <a:solidFill>
                  <a:srgbClr val="1C283B"/>
                </a:solidFill>
                <a:effectLst/>
                <a:latin typeface="CircularXX-Regular"/>
              </a:rPr>
              <a:t>clusters</a:t>
            </a:r>
            <a:r>
              <a:rPr b="0" dirty="0" i="0" lang="en-US">
                <a:solidFill>
                  <a:srgbClr val="1C283B"/>
                </a:solidFill>
                <a:effectLst/>
                <a:latin typeface="CircularXX-Regular"/>
              </a:rPr>
              <a:t>. </a:t>
            </a:r>
          </a:p>
          <a:p>
            <a:r>
              <a:rPr b="0" dirty="0" i="0" lang="en-US">
                <a:solidFill>
                  <a:srgbClr val="1C283B"/>
                </a:solidFill>
                <a:effectLst/>
                <a:latin typeface="CircularXX-Regular"/>
              </a:rPr>
              <a:t>The endpoint is a set of clusters</a:t>
            </a:r>
            <a:r>
              <a:rPr b="0" dirty="0" i="1" lang="en-US">
                <a:solidFill>
                  <a:srgbClr val="1C283B"/>
                </a:solidFill>
                <a:effectLst/>
                <a:latin typeface="CircularXX-Regular"/>
              </a:rPr>
              <a:t>, </a:t>
            </a:r>
            <a:r>
              <a:rPr b="0" dirty="0" i="0" lang="en-US">
                <a:solidFill>
                  <a:srgbClr val="1C283B"/>
                </a:solidFill>
                <a:effectLst/>
                <a:latin typeface="CircularXX-Regular"/>
              </a:rPr>
              <a:t>where each cluster is distinct from each other cluster, and the objects within each cluster are broadly similar to each other.</a:t>
            </a:r>
            <a:endParaRPr dirty="0" lang="en-I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Rectangle 2"/>
          <p:cNvSpPr>
            <a:spLocks noGrp="1" noChangeArrowheads="1"/>
          </p:cNvSpPr>
          <p:nvPr>
            <p:ph type="title"/>
          </p:nvPr>
        </p:nvSpPr>
        <p:spPr>
          <a:xfrm>
            <a:off x="1603907" y="181"/>
            <a:ext cx="9341249" cy="1143180"/>
          </a:xfrm>
        </p:spPr>
        <p:txBody>
          <a:bodyPr/>
          <a:p>
            <a:pPr eaLnBrk="1" hangingPunct="1"/>
            <a:r>
              <a:rPr altLang="en-US" b="0" dirty="0" lang="en-US"/>
              <a:t>Type of </a:t>
            </a:r>
            <a:r>
              <a:rPr altLang="en-US" dirty="0" lang="en-US"/>
              <a:t>Hierarchical Clustering	</a:t>
            </a:r>
          </a:p>
        </p:txBody>
      </p:sp>
      <p:sp>
        <p:nvSpPr>
          <p:cNvPr id="10486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7471" y="1094408"/>
            <a:ext cx="10089931" cy="5183184"/>
          </a:xfrm>
        </p:spPr>
        <p:txBody>
          <a:bodyPr>
            <a:normAutofit/>
          </a:bodyPr>
          <a:p>
            <a:pPr indent="-414635" lvl="1" marL="888298"/>
            <a:r>
              <a:rPr altLang="en-US" dirty="0" lang="en-US">
                <a:solidFill>
                  <a:srgbClr val="FF0000"/>
                </a:solidFill>
              </a:rPr>
              <a:t>Agglomerative: a bottom-up strategy</a:t>
            </a:r>
          </a:p>
          <a:p>
            <a:pPr indent="-345529" lvl="2" marL="1291415"/>
            <a:r>
              <a:rPr altLang="en-US" dirty="0" sz="2800" lang="en-US"/>
              <a:t>Initially each data object is in its own (atomic) cluster</a:t>
            </a:r>
          </a:p>
          <a:p>
            <a:pPr algn="just" indent="-345529" lvl="2" marL="1291415"/>
            <a:r>
              <a:rPr altLang="en-US" dirty="0" sz="2800" lang="en-US"/>
              <a:t>Then merge these atomic clusters into larger and larger clusters</a:t>
            </a:r>
            <a:endParaRPr altLang="en-US" dirty="0" sz="2800" lang="en-GB"/>
          </a:p>
          <a:p>
            <a:pPr indent="-414635" lvl="1" marL="888298"/>
            <a:r>
              <a:rPr altLang="en-US" dirty="0" lang="en-GB">
                <a:solidFill>
                  <a:srgbClr val="FF0000"/>
                </a:solidFill>
              </a:rPr>
              <a:t>Divisive: a top-down strategy</a:t>
            </a:r>
          </a:p>
          <a:p>
            <a:pPr indent="-345529" lvl="2" marL="1291415"/>
            <a:r>
              <a:rPr altLang="en-US" dirty="0" sz="2800" lang="en-US"/>
              <a:t>Initially all objects are in one single cluster</a:t>
            </a:r>
          </a:p>
          <a:p>
            <a:pPr indent="-345529" lvl="2" marL="1291415"/>
            <a:r>
              <a:rPr altLang="en-US" dirty="0" sz="2800" lang="en-US"/>
              <a:t>Then the cluster is subdivided into smaller and smaller clusters</a:t>
            </a:r>
          </a:p>
          <a:p>
            <a:pPr indent="-345529" marL="463585"/>
            <a:r>
              <a:rPr altLang="en-US" dirty="0" sz="3600" lang="en-US"/>
              <a:t>Clustering Ensemble</a:t>
            </a:r>
          </a:p>
          <a:p>
            <a:pPr indent="-345529" lvl="1" marL="878219"/>
            <a:r>
              <a:rPr altLang="en-US" dirty="0" lang="en-US"/>
              <a:t>Using multiple clustering results for robustness and overcoming weaknesses of single clustering algorithms. </a:t>
            </a:r>
            <a:endParaRPr altLang="en-US" dirty="0" lang="en-GB"/>
          </a:p>
          <a:p>
            <a:pPr indent="-414635" lvl="1" marL="888298">
              <a:lnSpc>
                <a:spcPct val="110000"/>
              </a:lnSpc>
              <a:buNone/>
            </a:pPr>
            <a:endParaRPr altLang="en-US" dirty="0" sz="1814"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Rectangle 2"/>
          <p:cNvSpPr>
            <a:spLocks noGrp="1" noChangeArrowheads="1"/>
          </p:cNvSpPr>
          <p:nvPr>
            <p:ph type="title"/>
          </p:nvPr>
        </p:nvSpPr>
        <p:spPr>
          <a:xfrm>
            <a:off x="2007044" y="181"/>
            <a:ext cx="9341249" cy="1143180"/>
          </a:xfrm>
        </p:spPr>
        <p:txBody>
          <a:bodyPr/>
          <a:p>
            <a:pPr eaLnBrk="1" hangingPunct="1"/>
            <a:r>
              <a:rPr altLang="en-US" b="0" lang="en-US"/>
              <a:t>Introduction: Illustration</a:t>
            </a:r>
            <a:r>
              <a:rPr altLang="en-US" lang="en-US"/>
              <a:t>	</a:t>
            </a:r>
          </a:p>
        </p:txBody>
      </p:sp>
      <p:sp>
        <p:nvSpPr>
          <p:cNvPr id="1048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3908" y="1218228"/>
            <a:ext cx="9063373" cy="5183184"/>
          </a:xfrm>
        </p:spPr>
        <p:txBody>
          <a:bodyPr/>
          <a:p>
            <a:pPr indent="-483740" marL="483740">
              <a:lnSpc>
                <a:spcPct val="110000"/>
              </a:lnSpc>
            </a:pPr>
            <a:r>
              <a:rPr altLang="en-US" lang="en-US"/>
              <a:t>Illustrative Example: Agglomerative vs. Divisive</a:t>
            </a:r>
          </a:p>
          <a:p>
            <a:pPr indent="-414635" lvl="1" marL="888298">
              <a:lnSpc>
                <a:spcPct val="110000"/>
              </a:lnSpc>
              <a:buNone/>
            </a:pPr>
            <a:r>
              <a:rPr altLang="en-US" lang="en-GB"/>
              <a:t>Agglomerative and divisive clustering on the data set {a, b, c, d ,e }</a:t>
            </a:r>
            <a:br>
              <a:rPr altLang="en-US" lang="en-GB"/>
            </a:br>
            <a:endParaRPr altLang="en-US" lang="en-US"/>
          </a:p>
        </p:txBody>
      </p:sp>
      <p:grpSp>
        <p:nvGrpSpPr>
          <p:cNvPr id="126" name="Group 62"/>
          <p:cNvGrpSpPr/>
          <p:nvPr/>
        </p:nvGrpSpPr>
        <p:grpSpPr bwMode="auto">
          <a:xfrm>
            <a:off x="7684070" y="3706157"/>
            <a:ext cx="2574314" cy="760200"/>
            <a:chOff x="4760" y="2622"/>
            <a:chExt cx="1788" cy="528"/>
          </a:xfrm>
        </p:grpSpPr>
        <p:sp>
          <p:nvSpPr>
            <p:cNvPr id="1048695" name="Rectangle 61"/>
            <p:cNvSpPr>
              <a:spLocks noChangeArrowheads="1"/>
            </p:cNvSpPr>
            <p:nvPr/>
          </p:nvSpPr>
          <p:spPr bwMode="auto">
            <a:xfrm>
              <a:off x="4760" y="2622"/>
              <a:ext cx="1776" cy="528"/>
            </a:xfrm>
            <a:prstGeom prst="rect"/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wrap="none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altLang="en-US" sz="4535" lang="en-GB">
                <a:latin typeface="Times New Roman" panose="02020603050405020304" pitchFamily="18" charset="0"/>
              </a:endParaRPr>
            </a:p>
          </p:txBody>
        </p:sp>
        <p:sp>
          <p:nvSpPr>
            <p:cNvPr id="1048696" name="Text Box 60"/>
            <p:cNvSpPr txBox="1">
              <a:spLocks noChangeArrowheads="1"/>
            </p:cNvSpPr>
            <p:nvPr/>
          </p:nvSpPr>
          <p:spPr bwMode="auto">
            <a:xfrm>
              <a:off x="4760" y="2622"/>
              <a:ext cx="1788" cy="505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1042988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defTabSz="1042988"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defTabSz="1042988"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defTabSz="1042988"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defTabSz="1042988"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defTabSz="1042988"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defTabSz="1042988"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defTabSz="1042988"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defTabSz="1042988"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 typeface="Wingdings" panose="05000000000000000000" pitchFamily="2" charset="2"/>
                <a:buChar char="§"/>
              </a:pPr>
              <a:r>
                <a:rPr altLang="en-US" sz="1814" lang="en-GB">
                  <a:solidFill>
                    <a:srgbClr val="FF0000"/>
                  </a:solidFill>
                </a:rPr>
                <a:t> Cluster distance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 typeface="Wingdings" panose="05000000000000000000" pitchFamily="2" charset="2"/>
                <a:buChar char="§"/>
              </a:pPr>
              <a:r>
                <a:rPr altLang="en-US" sz="1814" lang="en-GB">
                  <a:solidFill>
                    <a:srgbClr val="FF0000"/>
                  </a:solidFill>
                </a:rPr>
                <a:t> Termination condition</a:t>
              </a:r>
            </a:p>
          </p:txBody>
        </p:sp>
      </p:grpSp>
      <p:grpSp>
        <p:nvGrpSpPr>
          <p:cNvPr id="127" name="Group 4"/>
          <p:cNvGrpSpPr/>
          <p:nvPr/>
        </p:nvGrpSpPr>
        <p:grpSpPr bwMode="auto">
          <a:xfrm>
            <a:off x="2330993" y="2393084"/>
            <a:ext cx="7514386" cy="3734698"/>
            <a:chOff x="1200" y="1776"/>
            <a:chExt cx="4297" cy="2240"/>
          </a:xfrm>
        </p:grpSpPr>
        <p:sp>
          <p:nvSpPr>
            <p:cNvPr id="1048697" name="Line 5"/>
            <p:cNvSpPr>
              <a:spLocks noChangeShapeType="1"/>
            </p:cNvSpPr>
            <p:nvPr/>
          </p:nvSpPr>
          <p:spPr bwMode="auto">
            <a:xfrm>
              <a:off x="1200" y="2112"/>
              <a:ext cx="3216" cy="0"/>
            </a:xfrm>
            <a:prstGeom prst="line"/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anchor="ctr" wrap="none"/>
            <a:p>
              <a:endParaRPr sz="1632" lang="en-IN"/>
            </a:p>
          </p:txBody>
        </p:sp>
        <p:grpSp>
          <p:nvGrpSpPr>
            <p:cNvPr id="128" name="Group 6"/>
            <p:cNvGrpSpPr/>
            <p:nvPr/>
          </p:nvGrpSpPr>
          <p:grpSpPr bwMode="auto">
            <a:xfrm>
              <a:off x="1440" y="1785"/>
              <a:ext cx="480" cy="327"/>
              <a:chOff x="1104" y="1785"/>
              <a:chExt cx="480" cy="327"/>
            </a:xfrm>
          </p:grpSpPr>
          <p:sp>
            <p:nvSpPr>
              <p:cNvPr id="1048698" name="Line 7"/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/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wrap="none"/>
              <a:p>
                <a:endParaRPr sz="1632" lang="en-IN"/>
              </a:p>
            </p:txBody>
          </p:sp>
          <p:sp>
            <p:nvSpPr>
              <p:cNvPr id="1048699" name="Text Box 8"/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06"/>
              </a:xfrm>
              <a:prstGeom prst="rect"/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altLang="zh-CN" sz="1632" lang="en-US">
                    <a:latin typeface="Times New Roman" panose="02020603050405020304" pitchFamily="18" charset="0"/>
                    <a:ea typeface="SimSun" panose="02010600030101010101" pitchFamily="2" charset="-122"/>
                  </a:rPr>
                  <a:t>Step 0</a:t>
                </a:r>
                <a:endPara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29" name="Group 9"/>
            <p:cNvGrpSpPr/>
            <p:nvPr/>
          </p:nvGrpSpPr>
          <p:grpSpPr bwMode="auto">
            <a:xfrm>
              <a:off x="1968" y="1776"/>
              <a:ext cx="480" cy="327"/>
              <a:chOff x="1104" y="1785"/>
              <a:chExt cx="480" cy="327"/>
            </a:xfrm>
          </p:grpSpPr>
          <p:sp>
            <p:nvSpPr>
              <p:cNvPr id="1048700" name="Line 10"/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/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wrap="none"/>
              <a:p>
                <a:endParaRPr sz="1632" lang="en-IN"/>
              </a:p>
            </p:txBody>
          </p:sp>
          <p:sp>
            <p:nvSpPr>
              <p:cNvPr id="1048701" name="Text Box 11"/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06"/>
              </a:xfrm>
              <a:prstGeom prst="rect"/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altLang="zh-CN" sz="1632" lang="en-US">
                    <a:latin typeface="Times New Roman" panose="02020603050405020304" pitchFamily="18" charset="0"/>
                    <a:ea typeface="SimSun" panose="02010600030101010101" pitchFamily="2" charset="-122"/>
                  </a:rPr>
                  <a:t>Step 1</a:t>
                </a:r>
                <a:endPara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30" name="Group 12"/>
            <p:cNvGrpSpPr/>
            <p:nvPr/>
          </p:nvGrpSpPr>
          <p:grpSpPr bwMode="auto">
            <a:xfrm>
              <a:off x="2496" y="1776"/>
              <a:ext cx="480" cy="327"/>
              <a:chOff x="1104" y="1785"/>
              <a:chExt cx="480" cy="327"/>
            </a:xfrm>
          </p:grpSpPr>
          <p:sp>
            <p:nvSpPr>
              <p:cNvPr id="1048702" name="Line 13"/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/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wrap="none"/>
              <a:p>
                <a:endParaRPr sz="1632" lang="en-IN"/>
              </a:p>
            </p:txBody>
          </p:sp>
          <p:sp>
            <p:nvSpPr>
              <p:cNvPr id="1048703" name="Text Box 14"/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06"/>
              </a:xfrm>
              <a:prstGeom prst="rect"/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altLang="zh-CN" sz="1632" lang="en-US">
                    <a:latin typeface="Times New Roman" panose="02020603050405020304" pitchFamily="18" charset="0"/>
                    <a:ea typeface="SimSun" panose="02010600030101010101" pitchFamily="2" charset="-122"/>
                  </a:rPr>
                  <a:t>Step 2</a:t>
                </a:r>
                <a:endPara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31" name="Group 15"/>
            <p:cNvGrpSpPr/>
            <p:nvPr/>
          </p:nvGrpSpPr>
          <p:grpSpPr bwMode="auto">
            <a:xfrm>
              <a:off x="2976" y="1776"/>
              <a:ext cx="480" cy="327"/>
              <a:chOff x="1104" y="1785"/>
              <a:chExt cx="480" cy="327"/>
            </a:xfrm>
          </p:grpSpPr>
          <p:sp>
            <p:nvSpPr>
              <p:cNvPr id="1048704" name="Line 16"/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/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wrap="none"/>
              <a:p>
                <a:endParaRPr sz="1632" lang="en-IN"/>
              </a:p>
            </p:txBody>
          </p:sp>
          <p:sp>
            <p:nvSpPr>
              <p:cNvPr id="1048705" name="Text Box 17"/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06"/>
              </a:xfrm>
              <a:prstGeom prst="rect"/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altLang="zh-CN" sz="1632" lang="en-US">
                    <a:latin typeface="Times New Roman" panose="02020603050405020304" pitchFamily="18" charset="0"/>
                    <a:ea typeface="SimSun" panose="02010600030101010101" pitchFamily="2" charset="-122"/>
                  </a:rPr>
                  <a:t>Step 3</a:t>
                </a:r>
                <a:endPara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grpSp>
          <p:nvGrpSpPr>
            <p:cNvPr id="132" name="Group 18"/>
            <p:cNvGrpSpPr/>
            <p:nvPr/>
          </p:nvGrpSpPr>
          <p:grpSpPr bwMode="auto">
            <a:xfrm>
              <a:off x="3456" y="1776"/>
              <a:ext cx="480" cy="327"/>
              <a:chOff x="1104" y="1785"/>
              <a:chExt cx="480" cy="327"/>
            </a:xfrm>
          </p:grpSpPr>
          <p:sp>
            <p:nvSpPr>
              <p:cNvPr id="1048706" name="Line 19"/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/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 wrap="none"/>
              <a:p>
                <a:endParaRPr sz="1632" lang="en-IN"/>
              </a:p>
            </p:txBody>
          </p:sp>
          <p:sp>
            <p:nvSpPr>
              <p:cNvPr id="1048707" name="Text Box 20"/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06"/>
              </a:xfrm>
              <a:prstGeom prst="rect"/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altLang="zh-CN" sz="1632" lang="en-US">
                    <a:latin typeface="Times New Roman" panose="02020603050405020304" pitchFamily="18" charset="0"/>
                    <a:ea typeface="SimSun" panose="02010600030101010101" pitchFamily="2" charset="-122"/>
                  </a:rPr>
                  <a:t>Step 4</a:t>
                </a:r>
                <a:endPara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048708" name="Text Box 21"/>
            <p:cNvSpPr txBox="1">
              <a:spLocks noChangeArrowheads="1"/>
            </p:cNvSpPr>
            <p:nvPr/>
          </p:nvSpPr>
          <p:spPr bwMode="auto">
            <a:xfrm>
              <a:off x="1440" y="2508"/>
              <a:ext cx="185" cy="256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b</a:t>
              </a:r>
            </a:p>
          </p:txBody>
        </p:sp>
        <p:sp>
          <p:nvSpPr>
            <p:cNvPr id="1048709" name="Text Box 22"/>
            <p:cNvSpPr txBox="1">
              <a:spLocks noChangeArrowheads="1"/>
            </p:cNvSpPr>
            <p:nvPr/>
          </p:nvSpPr>
          <p:spPr bwMode="auto">
            <a:xfrm>
              <a:off x="1440" y="3108"/>
              <a:ext cx="185" cy="256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d</a:t>
              </a:r>
            </a:p>
          </p:txBody>
        </p:sp>
        <p:sp>
          <p:nvSpPr>
            <p:cNvPr id="1048710" name="Text Box 23"/>
            <p:cNvSpPr txBox="1">
              <a:spLocks noChangeArrowheads="1"/>
            </p:cNvSpPr>
            <p:nvPr/>
          </p:nvSpPr>
          <p:spPr bwMode="auto">
            <a:xfrm>
              <a:off x="1440" y="2808"/>
              <a:ext cx="176" cy="256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c</a:t>
              </a:r>
            </a:p>
          </p:txBody>
        </p:sp>
        <p:sp>
          <p:nvSpPr>
            <p:cNvPr id="1048711" name="Text Box 24"/>
            <p:cNvSpPr txBox="1">
              <a:spLocks noChangeArrowheads="1"/>
            </p:cNvSpPr>
            <p:nvPr/>
          </p:nvSpPr>
          <p:spPr bwMode="auto">
            <a:xfrm>
              <a:off x="1440" y="3408"/>
              <a:ext cx="176" cy="256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e</a:t>
              </a:r>
            </a:p>
          </p:txBody>
        </p:sp>
        <p:sp>
          <p:nvSpPr>
            <p:cNvPr id="1048712" name="Text Box 25"/>
            <p:cNvSpPr txBox="1">
              <a:spLocks noChangeArrowheads="1"/>
            </p:cNvSpPr>
            <p:nvPr/>
          </p:nvSpPr>
          <p:spPr bwMode="auto">
            <a:xfrm>
              <a:off x="1440" y="2208"/>
              <a:ext cx="176" cy="256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a</a:t>
              </a:r>
            </a:p>
          </p:txBody>
        </p:sp>
        <p:sp>
          <p:nvSpPr>
            <p:cNvPr id="1048713" name="Oval 26"/>
            <p:cNvSpPr>
              <a:spLocks noChangeArrowheads="1"/>
            </p:cNvSpPr>
            <p:nvPr/>
          </p:nvSpPr>
          <p:spPr bwMode="auto">
            <a:xfrm>
              <a:off x="1392" y="2256"/>
              <a:ext cx="288" cy="240"/>
            </a:xfrm>
            <a:prstGeom prst="ellips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altLang="en-US" sz="2177" lang="en-GB"/>
            </a:p>
          </p:txBody>
        </p:sp>
        <p:sp>
          <p:nvSpPr>
            <p:cNvPr id="1048714" name="Oval 27"/>
            <p:cNvSpPr>
              <a:spLocks noChangeArrowheads="1"/>
            </p:cNvSpPr>
            <p:nvPr/>
          </p:nvSpPr>
          <p:spPr bwMode="auto">
            <a:xfrm>
              <a:off x="1392" y="2544"/>
              <a:ext cx="288" cy="240"/>
            </a:xfrm>
            <a:prstGeom prst="ellips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altLang="en-US" sz="2177" lang="en-GB"/>
            </a:p>
          </p:txBody>
        </p:sp>
        <p:sp>
          <p:nvSpPr>
            <p:cNvPr id="1048715" name="Oval 28"/>
            <p:cNvSpPr>
              <a:spLocks noChangeArrowheads="1"/>
            </p:cNvSpPr>
            <p:nvPr/>
          </p:nvSpPr>
          <p:spPr bwMode="auto">
            <a:xfrm>
              <a:off x="1392" y="2832"/>
              <a:ext cx="288" cy="240"/>
            </a:xfrm>
            <a:prstGeom prst="ellips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altLang="en-US" sz="2177" lang="en-GB"/>
            </a:p>
          </p:txBody>
        </p:sp>
        <p:sp>
          <p:nvSpPr>
            <p:cNvPr id="1048716" name="Oval 29"/>
            <p:cNvSpPr>
              <a:spLocks noChangeArrowheads="1"/>
            </p:cNvSpPr>
            <p:nvPr/>
          </p:nvSpPr>
          <p:spPr bwMode="auto">
            <a:xfrm>
              <a:off x="1392" y="3120"/>
              <a:ext cx="288" cy="240"/>
            </a:xfrm>
            <a:prstGeom prst="ellips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altLang="en-US" sz="2177" lang="en-GB"/>
            </a:p>
          </p:txBody>
        </p:sp>
        <p:sp>
          <p:nvSpPr>
            <p:cNvPr id="1048717" name="Oval 30"/>
            <p:cNvSpPr>
              <a:spLocks noChangeArrowheads="1"/>
            </p:cNvSpPr>
            <p:nvPr/>
          </p:nvSpPr>
          <p:spPr bwMode="auto">
            <a:xfrm>
              <a:off x="1392" y="3408"/>
              <a:ext cx="288" cy="240"/>
            </a:xfrm>
            <a:prstGeom prst="ellips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altLang="en-US" sz="2177" lang="en-GB"/>
            </a:p>
          </p:txBody>
        </p:sp>
        <p:sp>
          <p:nvSpPr>
            <p:cNvPr id="1048718" name="Text Box 31"/>
            <p:cNvSpPr txBox="1">
              <a:spLocks noChangeArrowheads="1"/>
            </p:cNvSpPr>
            <p:nvPr/>
          </p:nvSpPr>
          <p:spPr bwMode="auto">
            <a:xfrm>
              <a:off x="1968" y="2304"/>
              <a:ext cx="296" cy="256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a b</a:t>
              </a:r>
            </a:p>
          </p:txBody>
        </p:sp>
        <p:sp>
          <p:nvSpPr>
            <p:cNvPr id="1048719" name="Oval 32"/>
            <p:cNvSpPr>
              <a:spLocks noChangeArrowheads="1"/>
            </p:cNvSpPr>
            <p:nvPr/>
          </p:nvSpPr>
          <p:spPr bwMode="auto">
            <a:xfrm>
              <a:off x="1872" y="2352"/>
              <a:ext cx="528" cy="240"/>
            </a:xfrm>
            <a:prstGeom prst="ellips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altLang="en-US" sz="2177" lang="en-GB"/>
            </a:p>
          </p:txBody>
        </p:sp>
        <p:sp>
          <p:nvSpPr>
            <p:cNvPr id="1048720" name="Text Box 33"/>
            <p:cNvSpPr txBox="1">
              <a:spLocks noChangeArrowheads="1"/>
            </p:cNvSpPr>
            <p:nvPr/>
          </p:nvSpPr>
          <p:spPr bwMode="auto">
            <a:xfrm>
              <a:off x="2496" y="3216"/>
              <a:ext cx="296" cy="256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d e</a:t>
              </a:r>
            </a:p>
          </p:txBody>
        </p:sp>
        <p:sp>
          <p:nvSpPr>
            <p:cNvPr id="1048721" name="Oval 34"/>
            <p:cNvSpPr>
              <a:spLocks noChangeArrowheads="1"/>
            </p:cNvSpPr>
            <p:nvPr/>
          </p:nvSpPr>
          <p:spPr bwMode="auto">
            <a:xfrm>
              <a:off x="2400" y="3264"/>
              <a:ext cx="528" cy="240"/>
            </a:xfrm>
            <a:prstGeom prst="ellips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altLang="en-US" sz="2177" lang="en-GB"/>
            </a:p>
          </p:txBody>
        </p:sp>
        <p:sp>
          <p:nvSpPr>
            <p:cNvPr id="1048722" name="Text Box 35"/>
            <p:cNvSpPr txBox="1">
              <a:spLocks noChangeArrowheads="1"/>
            </p:cNvSpPr>
            <p:nvPr/>
          </p:nvSpPr>
          <p:spPr bwMode="auto">
            <a:xfrm>
              <a:off x="2880" y="2928"/>
              <a:ext cx="407" cy="256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c d e</a:t>
              </a:r>
            </a:p>
          </p:txBody>
        </p:sp>
        <p:sp>
          <p:nvSpPr>
            <p:cNvPr id="1048723" name="Oval 36"/>
            <p:cNvSpPr>
              <a:spLocks noChangeArrowheads="1"/>
            </p:cNvSpPr>
            <p:nvPr/>
          </p:nvSpPr>
          <p:spPr bwMode="auto">
            <a:xfrm>
              <a:off x="2784" y="2928"/>
              <a:ext cx="624" cy="288"/>
            </a:xfrm>
            <a:prstGeom prst="ellips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altLang="en-US" sz="2177" lang="en-GB"/>
            </a:p>
          </p:txBody>
        </p:sp>
        <p:sp>
          <p:nvSpPr>
            <p:cNvPr id="1048724" name="Text Box 37"/>
            <p:cNvSpPr txBox="1">
              <a:spLocks noChangeArrowheads="1"/>
            </p:cNvSpPr>
            <p:nvPr/>
          </p:nvSpPr>
          <p:spPr bwMode="auto">
            <a:xfrm>
              <a:off x="3216" y="2592"/>
              <a:ext cx="638" cy="256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altLang="zh-CN" sz="2177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a b c d e</a:t>
              </a:r>
            </a:p>
          </p:txBody>
        </p:sp>
        <p:sp>
          <p:nvSpPr>
            <p:cNvPr id="1048725" name="Oval 38"/>
            <p:cNvSpPr>
              <a:spLocks noChangeArrowheads="1"/>
            </p:cNvSpPr>
            <p:nvPr/>
          </p:nvSpPr>
          <p:spPr bwMode="auto">
            <a:xfrm>
              <a:off x="3120" y="2592"/>
              <a:ext cx="1008" cy="288"/>
            </a:xfrm>
            <a:prstGeom prst="ellips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altLang="en-US" sz="2177" lang="en-GB"/>
            </a:p>
          </p:txBody>
        </p:sp>
        <p:sp>
          <p:nvSpPr>
            <p:cNvPr id="1048726" name="Line 39"/>
            <p:cNvSpPr>
              <a:spLocks noChangeShapeType="1"/>
            </p:cNvSpPr>
            <p:nvPr/>
          </p:nvSpPr>
          <p:spPr bwMode="auto">
            <a:xfrm>
              <a:off x="1200" y="3753"/>
              <a:ext cx="3216" cy="0"/>
            </a:xfrm>
            <a:prstGeom prst="line"/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27" name="Line 40"/>
            <p:cNvSpPr>
              <a:spLocks noChangeShapeType="1"/>
            </p:cNvSpPr>
            <p:nvPr/>
          </p:nvSpPr>
          <p:spPr bwMode="auto">
            <a:xfrm flipH="1">
              <a:off x="1536" y="3753"/>
              <a:ext cx="0" cy="96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28" name="Text Box 41"/>
            <p:cNvSpPr txBox="1">
              <a:spLocks noChangeArrowheads="1"/>
            </p:cNvSpPr>
            <p:nvPr/>
          </p:nvSpPr>
          <p:spPr bwMode="auto">
            <a:xfrm>
              <a:off x="1440" y="3810"/>
              <a:ext cx="480" cy="206"/>
            </a:xfrm>
            <a:prstGeom prst="rect"/>
            <a:no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altLang="zh-CN" sz="1632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Step 4</a:t>
              </a:r>
              <a:endParaRPr altLang="zh-CN" sz="2177" lang="en-US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48729" name="Line 42"/>
            <p:cNvSpPr>
              <a:spLocks noChangeShapeType="1"/>
            </p:cNvSpPr>
            <p:nvPr/>
          </p:nvSpPr>
          <p:spPr bwMode="auto">
            <a:xfrm flipH="1">
              <a:off x="2064" y="3744"/>
              <a:ext cx="0" cy="96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30" name="Text Box 43"/>
            <p:cNvSpPr txBox="1">
              <a:spLocks noChangeArrowheads="1"/>
            </p:cNvSpPr>
            <p:nvPr/>
          </p:nvSpPr>
          <p:spPr bwMode="auto">
            <a:xfrm>
              <a:off x="1968" y="3801"/>
              <a:ext cx="480" cy="206"/>
            </a:xfrm>
            <a:prstGeom prst="rect"/>
            <a:no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altLang="zh-CN" sz="1632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Step 3</a:t>
              </a:r>
              <a:endParaRPr altLang="zh-CN" sz="2177" lang="en-US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48731" name="Line 44"/>
            <p:cNvSpPr>
              <a:spLocks noChangeShapeType="1"/>
            </p:cNvSpPr>
            <p:nvPr/>
          </p:nvSpPr>
          <p:spPr bwMode="auto">
            <a:xfrm flipH="1">
              <a:off x="2592" y="3744"/>
              <a:ext cx="0" cy="96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32" name="Text Box 45"/>
            <p:cNvSpPr txBox="1">
              <a:spLocks noChangeArrowheads="1"/>
            </p:cNvSpPr>
            <p:nvPr/>
          </p:nvSpPr>
          <p:spPr bwMode="auto">
            <a:xfrm>
              <a:off x="2496" y="3801"/>
              <a:ext cx="480" cy="206"/>
            </a:xfrm>
            <a:prstGeom prst="rect"/>
            <a:no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altLang="zh-CN" sz="1632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Step 2</a:t>
              </a:r>
              <a:endParaRPr altLang="zh-CN" sz="2177" lang="en-US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48733" name="Line 46"/>
            <p:cNvSpPr>
              <a:spLocks noChangeShapeType="1"/>
            </p:cNvSpPr>
            <p:nvPr/>
          </p:nvSpPr>
          <p:spPr bwMode="auto">
            <a:xfrm flipH="1">
              <a:off x="3072" y="3744"/>
              <a:ext cx="0" cy="96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34" name="Text Box 47"/>
            <p:cNvSpPr txBox="1">
              <a:spLocks noChangeArrowheads="1"/>
            </p:cNvSpPr>
            <p:nvPr/>
          </p:nvSpPr>
          <p:spPr bwMode="auto">
            <a:xfrm>
              <a:off x="2976" y="3801"/>
              <a:ext cx="480" cy="206"/>
            </a:xfrm>
            <a:prstGeom prst="rect"/>
            <a:no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altLang="zh-CN" sz="1632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Step 1</a:t>
              </a:r>
              <a:endParaRPr altLang="zh-CN" sz="2177" lang="en-US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48735" name="Line 48"/>
            <p:cNvSpPr>
              <a:spLocks noChangeShapeType="1"/>
            </p:cNvSpPr>
            <p:nvPr/>
          </p:nvSpPr>
          <p:spPr bwMode="auto">
            <a:xfrm flipH="1">
              <a:off x="3552" y="3744"/>
              <a:ext cx="0" cy="96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36" name="Text Box 49"/>
            <p:cNvSpPr txBox="1">
              <a:spLocks noChangeArrowheads="1"/>
            </p:cNvSpPr>
            <p:nvPr/>
          </p:nvSpPr>
          <p:spPr bwMode="auto">
            <a:xfrm>
              <a:off x="3456" y="3801"/>
              <a:ext cx="480" cy="206"/>
            </a:xfrm>
            <a:prstGeom prst="rect"/>
            <a:noFill/>
            <a:ln>
              <a:noFill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altLang="zh-CN" sz="1632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Step 0</a:t>
              </a:r>
              <a:endParaRPr altLang="zh-CN" sz="2177" lang="en-US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048737" name="Line 50"/>
            <p:cNvSpPr>
              <a:spLocks noChangeShapeType="1"/>
            </p:cNvSpPr>
            <p:nvPr/>
          </p:nvSpPr>
          <p:spPr bwMode="auto">
            <a:xfrm>
              <a:off x="1680" y="2352"/>
              <a:ext cx="192" cy="96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38" name="Line 51"/>
            <p:cNvSpPr>
              <a:spLocks noChangeShapeType="1"/>
            </p:cNvSpPr>
            <p:nvPr/>
          </p:nvSpPr>
          <p:spPr bwMode="auto">
            <a:xfrm flipV="1">
              <a:off x="1680" y="2448"/>
              <a:ext cx="192" cy="192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39" name="Line 52"/>
            <p:cNvSpPr>
              <a:spLocks noChangeShapeType="1"/>
            </p:cNvSpPr>
            <p:nvPr/>
          </p:nvSpPr>
          <p:spPr bwMode="auto">
            <a:xfrm>
              <a:off x="1680" y="3216"/>
              <a:ext cx="720" cy="144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40" name="Line 53"/>
            <p:cNvSpPr>
              <a:spLocks noChangeShapeType="1"/>
            </p:cNvSpPr>
            <p:nvPr/>
          </p:nvSpPr>
          <p:spPr bwMode="auto">
            <a:xfrm flipV="1">
              <a:off x="1680" y="3360"/>
              <a:ext cx="720" cy="144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41" name="Line 54"/>
            <p:cNvSpPr>
              <a:spLocks noChangeShapeType="1"/>
            </p:cNvSpPr>
            <p:nvPr/>
          </p:nvSpPr>
          <p:spPr bwMode="auto">
            <a:xfrm>
              <a:off x="1680" y="2976"/>
              <a:ext cx="1104" cy="96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42" name="Line 55"/>
            <p:cNvSpPr>
              <a:spLocks noChangeShapeType="1"/>
            </p:cNvSpPr>
            <p:nvPr/>
          </p:nvSpPr>
          <p:spPr bwMode="auto">
            <a:xfrm flipV="1">
              <a:off x="2688" y="3072"/>
              <a:ext cx="96" cy="192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43" name="Line 56"/>
            <p:cNvSpPr>
              <a:spLocks noChangeShapeType="1"/>
            </p:cNvSpPr>
            <p:nvPr/>
          </p:nvSpPr>
          <p:spPr bwMode="auto">
            <a:xfrm>
              <a:off x="2400" y="2496"/>
              <a:ext cx="720" cy="240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44" name="Line 57"/>
            <p:cNvSpPr>
              <a:spLocks noChangeShapeType="1"/>
            </p:cNvSpPr>
            <p:nvPr/>
          </p:nvSpPr>
          <p:spPr bwMode="auto">
            <a:xfrm flipV="1">
              <a:off x="3072" y="2736"/>
              <a:ext cx="48" cy="192"/>
            </a:xfrm>
            <a:prstGeom prst="line"/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 wrap="none"/>
            <a:p>
              <a:endParaRPr sz="1632" lang="en-IN"/>
            </a:p>
          </p:txBody>
        </p:sp>
        <p:sp>
          <p:nvSpPr>
            <p:cNvPr id="1048745" name="Text Box 58"/>
            <p:cNvSpPr txBox="1">
              <a:spLocks noChangeArrowheads="1"/>
            </p:cNvSpPr>
            <p:nvPr/>
          </p:nvSpPr>
          <p:spPr bwMode="auto">
            <a:xfrm>
              <a:off x="4391" y="1824"/>
              <a:ext cx="1106" cy="256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altLang="zh-CN" b="1" sz="2177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Agglomerative</a:t>
              </a:r>
            </a:p>
          </p:txBody>
        </p:sp>
        <p:sp>
          <p:nvSpPr>
            <p:cNvPr id="1048746" name="Text Box 59"/>
            <p:cNvSpPr txBox="1">
              <a:spLocks noChangeArrowheads="1"/>
            </p:cNvSpPr>
            <p:nvPr/>
          </p:nvSpPr>
          <p:spPr bwMode="auto">
            <a:xfrm>
              <a:off x="4515" y="3552"/>
              <a:ext cx="646" cy="256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altLang="zh-CN" b="1" sz="2177" lang="en-US">
                  <a:latin typeface="Times New Roman" panose="02020603050405020304" pitchFamily="18" charset="0"/>
                  <a:ea typeface="SimSun" panose="02010600030101010101" pitchFamily="2" charset="-122"/>
                </a:rPr>
                <a:t>Divisive</a:t>
              </a:r>
              <a:endParaRPr altLang="zh-CN" sz="2177" lang="en-US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b="0" dirty="0" lang="en-US"/>
              <a:t>Cluster Distance Measures</a:t>
            </a:r>
            <a:endParaRPr dirty="0" lang="en-IN"/>
          </a:p>
        </p:txBody>
      </p:sp>
      <p:pic>
        <p:nvPicPr>
          <p:cNvPr id="2097174" name="Content Placeholder 5"/>
          <p:cNvPicPr>
            <a:picLocks noChangeAspect="1" noGrp="1"/>
          </p:cNvPicPr>
          <p:nvPr>
            <p:ph idx="1"/>
          </p:nvPr>
        </p:nvPicPr>
        <p:blipFill rotWithShape="1">
          <a:blip xmlns:r="http://schemas.openxmlformats.org/officeDocument/2006/relationships" r:embed="rId1">
            <a:biLevel thresh="75000"/>
          </a:blip>
          <a:srcRect t="29414" r="13599" b="25518"/>
          <a:stretch>
            <a:fillRect/>
          </a:stretch>
        </p:blipFill>
        <p:spPr>
          <a:xfrm>
            <a:off x="1928941" y="1591021"/>
            <a:ext cx="7376085" cy="2498454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b="0" dirty="0" lang="en-US"/>
              <a:t>Distance Measures</a:t>
            </a:r>
            <a:endParaRPr dirty="0" lang="en-IN"/>
          </a:p>
        </p:txBody>
      </p:sp>
      <p:pic>
        <p:nvPicPr>
          <p:cNvPr id="2097175" name="Content Placeholder 5"/>
          <p:cNvPicPr>
            <a:picLocks noChangeAspect="1" noGrp="1"/>
          </p:cNvPicPr>
          <p:nvPr>
            <p:ph idx="1"/>
          </p:nvPr>
        </p:nvPicPr>
        <p:blipFill rotWithShape="1">
          <a:blip xmlns:r="http://schemas.openxmlformats.org/officeDocument/2006/relationships" r:embed="rId1"/>
          <a:srcRect t="14986"/>
          <a:stretch>
            <a:fillRect/>
          </a:stretch>
        </p:blipFill>
        <p:spPr>
          <a:xfrm>
            <a:off x="705258" y="1628222"/>
            <a:ext cx="11034458" cy="5163476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57"/>
          <p:cNvGrpSpPr/>
          <p:nvPr/>
        </p:nvGrpSpPr>
        <p:grpSpPr bwMode="auto">
          <a:xfrm>
            <a:off x="6165109" y="940353"/>
            <a:ext cx="4008329" cy="5471138"/>
            <a:chOff x="3464" y="749"/>
            <a:chExt cx="2784" cy="3800"/>
          </a:xfrm>
        </p:grpSpPr>
        <p:grpSp>
          <p:nvGrpSpPr>
            <p:cNvPr id="139" name="Group 16"/>
            <p:cNvGrpSpPr/>
            <p:nvPr/>
          </p:nvGrpSpPr>
          <p:grpSpPr bwMode="auto">
            <a:xfrm>
              <a:off x="3464" y="750"/>
              <a:ext cx="2640" cy="1200"/>
              <a:chOff x="864" y="672"/>
              <a:chExt cx="2640" cy="1200"/>
            </a:xfrm>
          </p:grpSpPr>
          <p:sp>
            <p:nvSpPr>
              <p:cNvPr id="1048752" name="Freeform 32" descr="5%"/>
              <p:cNvSpPr/>
              <p:nvPr/>
            </p:nvSpPr>
            <p:spPr bwMode="auto">
              <a:xfrm rot="-5400000">
                <a:off x="724" y="860"/>
                <a:ext cx="1152" cy="871"/>
              </a:xfrm>
              <a:custGeom>
                <a:avLst/>
                <a:gdLst>
                  <a:gd name="T0" fmla="*/ 2147483647 w 598"/>
                  <a:gd name="T1" fmla="*/ 2147483647 h 652"/>
                  <a:gd name="T2" fmla="*/ 2147483647 w 598"/>
                  <a:gd name="T3" fmla="*/ 0 h 652"/>
                  <a:gd name="T4" fmla="*/ 2147483647 w 598"/>
                  <a:gd name="T5" fmla="*/ 2147483647 h 652"/>
                  <a:gd name="T6" fmla="*/ 2147483647 w 598"/>
                  <a:gd name="T7" fmla="*/ 2147483647 h 652"/>
                  <a:gd name="T8" fmla="*/ 2147483647 w 598"/>
                  <a:gd name="T9" fmla="*/ 2147483647 h 652"/>
                  <a:gd name="T10" fmla="*/ 2147483647 w 598"/>
                  <a:gd name="T11" fmla="*/ 2147483647 h 652"/>
                  <a:gd name="T12" fmla="*/ 2147483647 w 598"/>
                  <a:gd name="T13" fmla="*/ 2147483647 h 652"/>
                  <a:gd name="T14" fmla="*/ 2147483647 w 598"/>
                  <a:gd name="T15" fmla="*/ 2147483647 h 652"/>
                  <a:gd name="T16" fmla="*/ 2147483647 w 598"/>
                  <a:gd name="T17" fmla="*/ 2147483647 h 652"/>
                  <a:gd name="T18" fmla="*/ 2147483647 w 598"/>
                  <a:gd name="T19" fmla="*/ 2147483647 h 652"/>
                  <a:gd name="T20" fmla="*/ 2147483647 w 598"/>
                  <a:gd name="T21" fmla="*/ 2147483647 h 652"/>
                  <a:gd name="T22" fmla="*/ 2147483647 w 598"/>
                  <a:gd name="T23" fmla="*/ 2147483647 h 652"/>
                  <a:gd name="T24" fmla="*/ 2147483647 w 598"/>
                  <a:gd name="T25" fmla="*/ 2147483647 h 652"/>
                  <a:gd name="T26" fmla="*/ 2147483647 w 598"/>
                  <a:gd name="T27" fmla="*/ 2147483647 h 652"/>
                  <a:gd name="T28" fmla="*/ 2147483647 w 598"/>
                  <a:gd name="T29" fmla="*/ 2147483647 h 652"/>
                  <a:gd name="T30" fmla="*/ 2147483647 w 598"/>
                  <a:gd name="T31" fmla="*/ 2147483647 h 652"/>
                  <a:gd name="T32" fmla="*/ 2147483647 w 598"/>
                  <a:gd name="T33" fmla="*/ 2147483647 h 652"/>
                  <a:gd name="T34" fmla="*/ 2147483647 w 598"/>
                  <a:gd name="T35" fmla="*/ 2147483647 h 652"/>
                  <a:gd name="T36" fmla="*/ 2147483647 w 598"/>
                  <a:gd name="T37" fmla="*/ 2147483647 h 652"/>
                  <a:gd name="T38" fmla="*/ 2147483647 w 598"/>
                  <a:gd name="T39" fmla="*/ 2147483647 h 652"/>
                  <a:gd name="T40" fmla="*/ 2147483647 w 598"/>
                  <a:gd name="T41" fmla="*/ 2147483647 h 652"/>
                  <a:gd name="T42" fmla="*/ 2147483647 w 598"/>
                  <a:gd name="T43" fmla="*/ 2147483647 h 652"/>
                  <a:gd name="T44" fmla="*/ 2147483647 w 598"/>
                  <a:gd name="T45" fmla="*/ 2147483647 h 652"/>
                  <a:gd name="T46" fmla="*/ 2147483647 w 598"/>
                  <a:gd name="T47" fmla="*/ 2147483647 h 652"/>
                  <a:gd name="T48" fmla="*/ 2147483647 w 598"/>
                  <a:gd name="T49" fmla="*/ 2147483647 h 65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98"/>
                  <a:gd name="T76" fmla="*/ 0 h 652"/>
                  <a:gd name="T77" fmla="*/ 598 w 598"/>
                  <a:gd name="T78" fmla="*/ 652 h 65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98" h="652">
                    <a:moveTo>
                      <a:pt x="433" y="69"/>
                    </a:moveTo>
                    <a:cubicBezTo>
                      <a:pt x="379" y="31"/>
                      <a:pt x="310" y="21"/>
                      <a:pt x="248" y="0"/>
                    </a:cubicBezTo>
                    <a:cubicBezTo>
                      <a:pt x="195" y="7"/>
                      <a:pt x="192" y="10"/>
                      <a:pt x="152" y="34"/>
                    </a:cubicBezTo>
                    <a:cubicBezTo>
                      <a:pt x="144" y="57"/>
                      <a:pt x="132" y="73"/>
                      <a:pt x="125" y="96"/>
                    </a:cubicBezTo>
                    <a:cubicBezTo>
                      <a:pt x="133" y="189"/>
                      <a:pt x="154" y="159"/>
                      <a:pt x="70" y="172"/>
                    </a:cubicBezTo>
                    <a:cubicBezTo>
                      <a:pt x="63" y="173"/>
                      <a:pt x="56" y="176"/>
                      <a:pt x="49" y="178"/>
                    </a:cubicBezTo>
                    <a:cubicBezTo>
                      <a:pt x="29" y="209"/>
                      <a:pt x="39" y="188"/>
                      <a:pt x="29" y="220"/>
                    </a:cubicBezTo>
                    <a:cubicBezTo>
                      <a:pt x="25" y="234"/>
                      <a:pt x="15" y="261"/>
                      <a:pt x="15" y="261"/>
                    </a:cubicBezTo>
                    <a:cubicBezTo>
                      <a:pt x="18" y="302"/>
                      <a:pt x="0" y="355"/>
                      <a:pt x="29" y="384"/>
                    </a:cubicBezTo>
                    <a:cubicBezTo>
                      <a:pt x="46" y="401"/>
                      <a:pt x="97" y="412"/>
                      <a:pt x="97" y="412"/>
                    </a:cubicBezTo>
                    <a:cubicBezTo>
                      <a:pt x="92" y="438"/>
                      <a:pt x="84" y="462"/>
                      <a:pt x="77" y="487"/>
                    </a:cubicBezTo>
                    <a:cubicBezTo>
                      <a:pt x="79" y="523"/>
                      <a:pt x="71" y="585"/>
                      <a:pt x="104" y="617"/>
                    </a:cubicBezTo>
                    <a:cubicBezTo>
                      <a:pt x="121" y="634"/>
                      <a:pt x="144" y="638"/>
                      <a:pt x="166" y="645"/>
                    </a:cubicBezTo>
                    <a:cubicBezTo>
                      <a:pt x="173" y="647"/>
                      <a:pt x="186" y="652"/>
                      <a:pt x="186" y="652"/>
                    </a:cubicBezTo>
                    <a:cubicBezTo>
                      <a:pt x="214" y="643"/>
                      <a:pt x="224" y="628"/>
                      <a:pt x="241" y="604"/>
                    </a:cubicBezTo>
                    <a:cubicBezTo>
                      <a:pt x="276" y="626"/>
                      <a:pt x="311" y="642"/>
                      <a:pt x="351" y="652"/>
                    </a:cubicBezTo>
                    <a:cubicBezTo>
                      <a:pt x="400" y="644"/>
                      <a:pt x="419" y="631"/>
                      <a:pt x="447" y="590"/>
                    </a:cubicBezTo>
                    <a:cubicBezTo>
                      <a:pt x="467" y="531"/>
                      <a:pt x="403" y="553"/>
                      <a:pt x="522" y="542"/>
                    </a:cubicBezTo>
                    <a:cubicBezTo>
                      <a:pt x="555" y="520"/>
                      <a:pt x="557" y="482"/>
                      <a:pt x="570" y="446"/>
                    </a:cubicBezTo>
                    <a:cubicBezTo>
                      <a:pt x="561" y="418"/>
                      <a:pt x="562" y="408"/>
                      <a:pt x="536" y="391"/>
                    </a:cubicBezTo>
                    <a:cubicBezTo>
                      <a:pt x="512" y="355"/>
                      <a:pt x="529" y="362"/>
                      <a:pt x="563" y="350"/>
                    </a:cubicBezTo>
                    <a:cubicBezTo>
                      <a:pt x="595" y="303"/>
                      <a:pt x="586" y="325"/>
                      <a:pt x="598" y="288"/>
                    </a:cubicBezTo>
                    <a:cubicBezTo>
                      <a:pt x="596" y="271"/>
                      <a:pt x="597" y="218"/>
                      <a:pt x="584" y="192"/>
                    </a:cubicBezTo>
                    <a:cubicBezTo>
                      <a:pt x="560" y="146"/>
                      <a:pt x="494" y="112"/>
                      <a:pt x="447" y="96"/>
                    </a:cubicBezTo>
                    <a:cubicBezTo>
                      <a:pt x="437" y="93"/>
                      <a:pt x="438" y="78"/>
                      <a:pt x="433" y="69"/>
                    </a:cubicBez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/>
              <a:p>
                <a:endParaRPr sz="1632" lang="en-IN"/>
              </a:p>
            </p:txBody>
          </p:sp>
          <p:sp>
            <p:nvSpPr>
              <p:cNvPr id="1048753" name="Oval 33"/>
              <p:cNvSpPr>
                <a:spLocks noChangeArrowheads="1"/>
              </p:cNvSpPr>
              <p:nvPr/>
            </p:nvSpPr>
            <p:spPr bwMode="auto">
              <a:xfrm rot="-5400000">
                <a:off x="1488" y="1488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54" name="Oval 34"/>
              <p:cNvSpPr>
                <a:spLocks noChangeArrowheads="1"/>
              </p:cNvSpPr>
              <p:nvPr/>
            </p:nvSpPr>
            <p:spPr bwMode="auto">
              <a:xfrm rot="-5400000">
                <a:off x="1488" y="816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55" name="Oval 35"/>
              <p:cNvSpPr>
                <a:spLocks noChangeArrowheads="1"/>
              </p:cNvSpPr>
              <p:nvPr/>
            </p:nvSpPr>
            <p:spPr bwMode="auto">
              <a:xfrm rot="-5400000">
                <a:off x="1008" y="1200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56" name="Oval 36"/>
              <p:cNvSpPr>
                <a:spLocks noChangeArrowheads="1"/>
              </p:cNvSpPr>
              <p:nvPr/>
            </p:nvSpPr>
            <p:spPr bwMode="auto">
              <a:xfrm rot="-5400000">
                <a:off x="1584" y="1152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57" name="Freeform 37" descr="5%"/>
              <p:cNvSpPr/>
              <p:nvPr/>
            </p:nvSpPr>
            <p:spPr bwMode="auto">
              <a:xfrm rot="5400000" flipV="1">
                <a:off x="2400" y="720"/>
                <a:ext cx="1152" cy="1056"/>
              </a:xfrm>
              <a:custGeom>
                <a:avLst/>
                <a:gdLst>
                  <a:gd name="T0" fmla="*/ 2147483647 w 598"/>
                  <a:gd name="T1" fmla="*/ 2147483647 h 652"/>
                  <a:gd name="T2" fmla="*/ 2147483647 w 598"/>
                  <a:gd name="T3" fmla="*/ 0 h 652"/>
                  <a:gd name="T4" fmla="*/ 2147483647 w 598"/>
                  <a:gd name="T5" fmla="*/ 2147483647 h 652"/>
                  <a:gd name="T6" fmla="*/ 2147483647 w 598"/>
                  <a:gd name="T7" fmla="*/ 2147483647 h 652"/>
                  <a:gd name="T8" fmla="*/ 2147483647 w 598"/>
                  <a:gd name="T9" fmla="*/ 2147483647 h 652"/>
                  <a:gd name="T10" fmla="*/ 2147483647 w 598"/>
                  <a:gd name="T11" fmla="*/ 2147483647 h 652"/>
                  <a:gd name="T12" fmla="*/ 2147483647 w 598"/>
                  <a:gd name="T13" fmla="*/ 2147483647 h 652"/>
                  <a:gd name="T14" fmla="*/ 2147483647 w 598"/>
                  <a:gd name="T15" fmla="*/ 2147483647 h 652"/>
                  <a:gd name="T16" fmla="*/ 2147483647 w 598"/>
                  <a:gd name="T17" fmla="*/ 2147483647 h 652"/>
                  <a:gd name="T18" fmla="*/ 2147483647 w 598"/>
                  <a:gd name="T19" fmla="*/ 2147483647 h 652"/>
                  <a:gd name="T20" fmla="*/ 2147483647 w 598"/>
                  <a:gd name="T21" fmla="*/ 2147483647 h 652"/>
                  <a:gd name="T22" fmla="*/ 2147483647 w 598"/>
                  <a:gd name="T23" fmla="*/ 2147483647 h 652"/>
                  <a:gd name="T24" fmla="*/ 2147483647 w 598"/>
                  <a:gd name="T25" fmla="*/ 2147483647 h 652"/>
                  <a:gd name="T26" fmla="*/ 2147483647 w 598"/>
                  <a:gd name="T27" fmla="*/ 2147483647 h 652"/>
                  <a:gd name="T28" fmla="*/ 2147483647 w 598"/>
                  <a:gd name="T29" fmla="*/ 2147483647 h 652"/>
                  <a:gd name="T30" fmla="*/ 2147483647 w 598"/>
                  <a:gd name="T31" fmla="*/ 2147483647 h 652"/>
                  <a:gd name="T32" fmla="*/ 2147483647 w 598"/>
                  <a:gd name="T33" fmla="*/ 2147483647 h 652"/>
                  <a:gd name="T34" fmla="*/ 2147483647 w 598"/>
                  <a:gd name="T35" fmla="*/ 2147483647 h 652"/>
                  <a:gd name="T36" fmla="*/ 2147483647 w 598"/>
                  <a:gd name="T37" fmla="*/ 2147483647 h 652"/>
                  <a:gd name="T38" fmla="*/ 2147483647 w 598"/>
                  <a:gd name="T39" fmla="*/ 2147483647 h 652"/>
                  <a:gd name="T40" fmla="*/ 2147483647 w 598"/>
                  <a:gd name="T41" fmla="*/ 2147483647 h 652"/>
                  <a:gd name="T42" fmla="*/ 2147483647 w 598"/>
                  <a:gd name="T43" fmla="*/ 2147483647 h 652"/>
                  <a:gd name="T44" fmla="*/ 2147483647 w 598"/>
                  <a:gd name="T45" fmla="*/ 2147483647 h 652"/>
                  <a:gd name="T46" fmla="*/ 2147483647 w 598"/>
                  <a:gd name="T47" fmla="*/ 2147483647 h 652"/>
                  <a:gd name="T48" fmla="*/ 2147483647 w 598"/>
                  <a:gd name="T49" fmla="*/ 2147483647 h 65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98"/>
                  <a:gd name="T76" fmla="*/ 0 h 652"/>
                  <a:gd name="T77" fmla="*/ 598 w 598"/>
                  <a:gd name="T78" fmla="*/ 652 h 65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98" h="652">
                    <a:moveTo>
                      <a:pt x="433" y="69"/>
                    </a:moveTo>
                    <a:cubicBezTo>
                      <a:pt x="379" y="31"/>
                      <a:pt x="310" y="21"/>
                      <a:pt x="248" y="0"/>
                    </a:cubicBezTo>
                    <a:cubicBezTo>
                      <a:pt x="195" y="7"/>
                      <a:pt x="192" y="10"/>
                      <a:pt x="152" y="34"/>
                    </a:cubicBezTo>
                    <a:cubicBezTo>
                      <a:pt x="144" y="57"/>
                      <a:pt x="132" y="73"/>
                      <a:pt x="125" y="96"/>
                    </a:cubicBezTo>
                    <a:cubicBezTo>
                      <a:pt x="133" y="189"/>
                      <a:pt x="154" y="159"/>
                      <a:pt x="70" y="172"/>
                    </a:cubicBezTo>
                    <a:cubicBezTo>
                      <a:pt x="63" y="173"/>
                      <a:pt x="56" y="176"/>
                      <a:pt x="49" y="178"/>
                    </a:cubicBezTo>
                    <a:cubicBezTo>
                      <a:pt x="29" y="209"/>
                      <a:pt x="39" y="188"/>
                      <a:pt x="29" y="220"/>
                    </a:cubicBezTo>
                    <a:cubicBezTo>
                      <a:pt x="25" y="234"/>
                      <a:pt x="15" y="261"/>
                      <a:pt x="15" y="261"/>
                    </a:cubicBezTo>
                    <a:cubicBezTo>
                      <a:pt x="18" y="302"/>
                      <a:pt x="0" y="355"/>
                      <a:pt x="29" y="384"/>
                    </a:cubicBezTo>
                    <a:cubicBezTo>
                      <a:pt x="46" y="401"/>
                      <a:pt x="97" y="412"/>
                      <a:pt x="97" y="412"/>
                    </a:cubicBezTo>
                    <a:cubicBezTo>
                      <a:pt x="92" y="438"/>
                      <a:pt x="84" y="462"/>
                      <a:pt x="77" y="487"/>
                    </a:cubicBezTo>
                    <a:cubicBezTo>
                      <a:pt x="79" y="523"/>
                      <a:pt x="71" y="585"/>
                      <a:pt x="104" y="617"/>
                    </a:cubicBezTo>
                    <a:cubicBezTo>
                      <a:pt x="121" y="634"/>
                      <a:pt x="144" y="638"/>
                      <a:pt x="166" y="645"/>
                    </a:cubicBezTo>
                    <a:cubicBezTo>
                      <a:pt x="173" y="647"/>
                      <a:pt x="186" y="652"/>
                      <a:pt x="186" y="652"/>
                    </a:cubicBezTo>
                    <a:cubicBezTo>
                      <a:pt x="214" y="643"/>
                      <a:pt x="224" y="628"/>
                      <a:pt x="241" y="604"/>
                    </a:cubicBezTo>
                    <a:cubicBezTo>
                      <a:pt x="276" y="626"/>
                      <a:pt x="311" y="642"/>
                      <a:pt x="351" y="652"/>
                    </a:cubicBezTo>
                    <a:cubicBezTo>
                      <a:pt x="400" y="644"/>
                      <a:pt x="419" y="631"/>
                      <a:pt x="447" y="590"/>
                    </a:cubicBezTo>
                    <a:cubicBezTo>
                      <a:pt x="467" y="531"/>
                      <a:pt x="403" y="553"/>
                      <a:pt x="522" y="542"/>
                    </a:cubicBezTo>
                    <a:cubicBezTo>
                      <a:pt x="555" y="520"/>
                      <a:pt x="557" y="482"/>
                      <a:pt x="570" y="446"/>
                    </a:cubicBezTo>
                    <a:cubicBezTo>
                      <a:pt x="561" y="418"/>
                      <a:pt x="562" y="408"/>
                      <a:pt x="536" y="391"/>
                    </a:cubicBezTo>
                    <a:cubicBezTo>
                      <a:pt x="512" y="355"/>
                      <a:pt x="529" y="362"/>
                      <a:pt x="563" y="350"/>
                    </a:cubicBezTo>
                    <a:cubicBezTo>
                      <a:pt x="595" y="303"/>
                      <a:pt x="586" y="325"/>
                      <a:pt x="598" y="288"/>
                    </a:cubicBezTo>
                    <a:cubicBezTo>
                      <a:pt x="596" y="271"/>
                      <a:pt x="597" y="218"/>
                      <a:pt x="584" y="192"/>
                    </a:cubicBezTo>
                    <a:cubicBezTo>
                      <a:pt x="560" y="146"/>
                      <a:pt x="494" y="112"/>
                      <a:pt x="447" y="96"/>
                    </a:cubicBezTo>
                    <a:cubicBezTo>
                      <a:pt x="437" y="93"/>
                      <a:pt x="438" y="78"/>
                      <a:pt x="433" y="69"/>
                    </a:cubicBez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/>
              <a:p>
                <a:endParaRPr sz="1632" lang="en-IN"/>
              </a:p>
            </p:txBody>
          </p:sp>
          <p:sp>
            <p:nvSpPr>
              <p:cNvPr id="1048758" name="Oval 38"/>
              <p:cNvSpPr>
                <a:spLocks noChangeArrowheads="1"/>
              </p:cNvSpPr>
              <p:nvPr/>
            </p:nvSpPr>
            <p:spPr bwMode="auto">
              <a:xfrm rot="5400000" flipV="1">
                <a:off x="3360" y="960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59" name="Oval 39"/>
              <p:cNvSpPr>
                <a:spLocks noChangeArrowheads="1"/>
              </p:cNvSpPr>
              <p:nvPr/>
            </p:nvSpPr>
            <p:spPr bwMode="auto">
              <a:xfrm rot="5400000" flipV="1">
                <a:off x="2928" y="1392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60" name="Oval 40"/>
              <p:cNvSpPr>
                <a:spLocks noChangeArrowheads="1"/>
              </p:cNvSpPr>
              <p:nvPr/>
            </p:nvSpPr>
            <p:spPr bwMode="auto">
              <a:xfrm rot="5400000" flipV="1">
                <a:off x="2544" y="1056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61" name="Oval 41"/>
              <p:cNvSpPr>
                <a:spLocks noChangeArrowheads="1"/>
              </p:cNvSpPr>
              <p:nvPr/>
            </p:nvSpPr>
            <p:spPr bwMode="auto">
              <a:xfrm rot="5400000" flipV="1">
                <a:off x="2976" y="816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62" name="Line 39"/>
              <p:cNvSpPr>
                <a:spLocks noChangeShapeType="1"/>
              </p:cNvSpPr>
              <p:nvPr/>
            </p:nvSpPr>
            <p:spPr bwMode="auto">
              <a:xfrm flipV="1">
                <a:off x="1632" y="1056"/>
                <a:ext cx="960" cy="96"/>
              </a:xfrm>
              <a:prstGeom prst="line"/>
              <a:noFill/>
              <a:ln w="25400">
                <a:solidFill>
                  <a:srgbClr val="FFCC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p>
                <a:endParaRPr sz="1632" lang="en-IN"/>
              </a:p>
            </p:txBody>
          </p:sp>
        </p:grpSp>
        <p:sp>
          <p:nvSpPr>
            <p:cNvPr id="1048763" name="Text Box 28"/>
            <p:cNvSpPr txBox="1">
              <a:spLocks noChangeArrowheads="1"/>
            </p:cNvSpPr>
            <p:nvPr/>
          </p:nvSpPr>
          <p:spPr bwMode="auto">
            <a:xfrm>
              <a:off x="4328" y="749"/>
              <a:ext cx="832" cy="45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1042988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defTabSz="1042988"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defTabSz="1042988"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defTabSz="1042988"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defTabSz="1042988"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defTabSz="1042988"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defTabSz="1042988"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defTabSz="1042988"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defTabSz="1042988"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sz="1814" lang="en-US">
                  <a:cs typeface="Tahoma" panose="020B0604030504040204" pitchFamily="34" charset="0"/>
                  <a:sym typeface="Symbol" panose="05050102010706020507" pitchFamily="18" charset="2"/>
                </a:rPr>
                <a:t>single link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sz="1814" lang="en-GB">
                  <a:cs typeface="Tahoma" panose="020B0604030504040204" pitchFamily="34" charset="0"/>
                  <a:sym typeface="Symbol" panose="05050102010706020507" pitchFamily="18" charset="2"/>
                </a:rPr>
                <a:t>   (min)</a:t>
              </a:r>
            </a:p>
          </p:txBody>
        </p:sp>
        <p:grpSp>
          <p:nvGrpSpPr>
            <p:cNvPr id="140" name="Group 42"/>
            <p:cNvGrpSpPr/>
            <p:nvPr/>
          </p:nvGrpSpPr>
          <p:grpSpPr bwMode="auto">
            <a:xfrm>
              <a:off x="3512" y="1998"/>
              <a:ext cx="2640" cy="1200"/>
              <a:chOff x="864" y="672"/>
              <a:chExt cx="2640" cy="1200"/>
            </a:xfrm>
          </p:grpSpPr>
          <p:sp>
            <p:nvSpPr>
              <p:cNvPr id="1048764" name="Freeform 32" descr="5%"/>
              <p:cNvSpPr/>
              <p:nvPr/>
            </p:nvSpPr>
            <p:spPr bwMode="auto">
              <a:xfrm rot="-5400000">
                <a:off x="724" y="860"/>
                <a:ext cx="1152" cy="871"/>
              </a:xfrm>
              <a:custGeom>
                <a:avLst/>
                <a:gdLst>
                  <a:gd name="T0" fmla="*/ 2147483647 w 598"/>
                  <a:gd name="T1" fmla="*/ 2147483647 h 652"/>
                  <a:gd name="T2" fmla="*/ 2147483647 w 598"/>
                  <a:gd name="T3" fmla="*/ 0 h 652"/>
                  <a:gd name="T4" fmla="*/ 2147483647 w 598"/>
                  <a:gd name="T5" fmla="*/ 2147483647 h 652"/>
                  <a:gd name="T6" fmla="*/ 2147483647 w 598"/>
                  <a:gd name="T7" fmla="*/ 2147483647 h 652"/>
                  <a:gd name="T8" fmla="*/ 2147483647 w 598"/>
                  <a:gd name="T9" fmla="*/ 2147483647 h 652"/>
                  <a:gd name="T10" fmla="*/ 2147483647 w 598"/>
                  <a:gd name="T11" fmla="*/ 2147483647 h 652"/>
                  <a:gd name="T12" fmla="*/ 2147483647 w 598"/>
                  <a:gd name="T13" fmla="*/ 2147483647 h 652"/>
                  <a:gd name="T14" fmla="*/ 2147483647 w 598"/>
                  <a:gd name="T15" fmla="*/ 2147483647 h 652"/>
                  <a:gd name="T16" fmla="*/ 2147483647 w 598"/>
                  <a:gd name="T17" fmla="*/ 2147483647 h 652"/>
                  <a:gd name="T18" fmla="*/ 2147483647 w 598"/>
                  <a:gd name="T19" fmla="*/ 2147483647 h 652"/>
                  <a:gd name="T20" fmla="*/ 2147483647 w 598"/>
                  <a:gd name="T21" fmla="*/ 2147483647 h 652"/>
                  <a:gd name="T22" fmla="*/ 2147483647 w 598"/>
                  <a:gd name="T23" fmla="*/ 2147483647 h 652"/>
                  <a:gd name="T24" fmla="*/ 2147483647 w 598"/>
                  <a:gd name="T25" fmla="*/ 2147483647 h 652"/>
                  <a:gd name="T26" fmla="*/ 2147483647 w 598"/>
                  <a:gd name="T27" fmla="*/ 2147483647 h 652"/>
                  <a:gd name="T28" fmla="*/ 2147483647 w 598"/>
                  <a:gd name="T29" fmla="*/ 2147483647 h 652"/>
                  <a:gd name="T30" fmla="*/ 2147483647 w 598"/>
                  <a:gd name="T31" fmla="*/ 2147483647 h 652"/>
                  <a:gd name="T32" fmla="*/ 2147483647 w 598"/>
                  <a:gd name="T33" fmla="*/ 2147483647 h 652"/>
                  <a:gd name="T34" fmla="*/ 2147483647 w 598"/>
                  <a:gd name="T35" fmla="*/ 2147483647 h 652"/>
                  <a:gd name="T36" fmla="*/ 2147483647 w 598"/>
                  <a:gd name="T37" fmla="*/ 2147483647 h 652"/>
                  <a:gd name="T38" fmla="*/ 2147483647 w 598"/>
                  <a:gd name="T39" fmla="*/ 2147483647 h 652"/>
                  <a:gd name="T40" fmla="*/ 2147483647 w 598"/>
                  <a:gd name="T41" fmla="*/ 2147483647 h 652"/>
                  <a:gd name="T42" fmla="*/ 2147483647 w 598"/>
                  <a:gd name="T43" fmla="*/ 2147483647 h 652"/>
                  <a:gd name="T44" fmla="*/ 2147483647 w 598"/>
                  <a:gd name="T45" fmla="*/ 2147483647 h 652"/>
                  <a:gd name="T46" fmla="*/ 2147483647 w 598"/>
                  <a:gd name="T47" fmla="*/ 2147483647 h 652"/>
                  <a:gd name="T48" fmla="*/ 2147483647 w 598"/>
                  <a:gd name="T49" fmla="*/ 2147483647 h 65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98"/>
                  <a:gd name="T76" fmla="*/ 0 h 652"/>
                  <a:gd name="T77" fmla="*/ 598 w 598"/>
                  <a:gd name="T78" fmla="*/ 652 h 65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98" h="652">
                    <a:moveTo>
                      <a:pt x="433" y="69"/>
                    </a:moveTo>
                    <a:cubicBezTo>
                      <a:pt x="379" y="31"/>
                      <a:pt x="310" y="21"/>
                      <a:pt x="248" y="0"/>
                    </a:cubicBezTo>
                    <a:cubicBezTo>
                      <a:pt x="195" y="7"/>
                      <a:pt x="192" y="10"/>
                      <a:pt x="152" y="34"/>
                    </a:cubicBezTo>
                    <a:cubicBezTo>
                      <a:pt x="144" y="57"/>
                      <a:pt x="132" y="73"/>
                      <a:pt x="125" y="96"/>
                    </a:cubicBezTo>
                    <a:cubicBezTo>
                      <a:pt x="133" y="189"/>
                      <a:pt x="154" y="159"/>
                      <a:pt x="70" y="172"/>
                    </a:cubicBezTo>
                    <a:cubicBezTo>
                      <a:pt x="63" y="173"/>
                      <a:pt x="56" y="176"/>
                      <a:pt x="49" y="178"/>
                    </a:cubicBezTo>
                    <a:cubicBezTo>
                      <a:pt x="29" y="209"/>
                      <a:pt x="39" y="188"/>
                      <a:pt x="29" y="220"/>
                    </a:cubicBezTo>
                    <a:cubicBezTo>
                      <a:pt x="25" y="234"/>
                      <a:pt x="15" y="261"/>
                      <a:pt x="15" y="261"/>
                    </a:cubicBezTo>
                    <a:cubicBezTo>
                      <a:pt x="18" y="302"/>
                      <a:pt x="0" y="355"/>
                      <a:pt x="29" y="384"/>
                    </a:cubicBezTo>
                    <a:cubicBezTo>
                      <a:pt x="46" y="401"/>
                      <a:pt x="97" y="412"/>
                      <a:pt x="97" y="412"/>
                    </a:cubicBezTo>
                    <a:cubicBezTo>
                      <a:pt x="92" y="438"/>
                      <a:pt x="84" y="462"/>
                      <a:pt x="77" y="487"/>
                    </a:cubicBezTo>
                    <a:cubicBezTo>
                      <a:pt x="79" y="523"/>
                      <a:pt x="71" y="585"/>
                      <a:pt x="104" y="617"/>
                    </a:cubicBezTo>
                    <a:cubicBezTo>
                      <a:pt x="121" y="634"/>
                      <a:pt x="144" y="638"/>
                      <a:pt x="166" y="645"/>
                    </a:cubicBezTo>
                    <a:cubicBezTo>
                      <a:pt x="173" y="647"/>
                      <a:pt x="186" y="652"/>
                      <a:pt x="186" y="652"/>
                    </a:cubicBezTo>
                    <a:cubicBezTo>
                      <a:pt x="214" y="643"/>
                      <a:pt x="224" y="628"/>
                      <a:pt x="241" y="604"/>
                    </a:cubicBezTo>
                    <a:cubicBezTo>
                      <a:pt x="276" y="626"/>
                      <a:pt x="311" y="642"/>
                      <a:pt x="351" y="652"/>
                    </a:cubicBezTo>
                    <a:cubicBezTo>
                      <a:pt x="400" y="644"/>
                      <a:pt x="419" y="631"/>
                      <a:pt x="447" y="590"/>
                    </a:cubicBezTo>
                    <a:cubicBezTo>
                      <a:pt x="467" y="531"/>
                      <a:pt x="403" y="553"/>
                      <a:pt x="522" y="542"/>
                    </a:cubicBezTo>
                    <a:cubicBezTo>
                      <a:pt x="555" y="520"/>
                      <a:pt x="557" y="482"/>
                      <a:pt x="570" y="446"/>
                    </a:cubicBezTo>
                    <a:cubicBezTo>
                      <a:pt x="561" y="418"/>
                      <a:pt x="562" y="408"/>
                      <a:pt x="536" y="391"/>
                    </a:cubicBezTo>
                    <a:cubicBezTo>
                      <a:pt x="512" y="355"/>
                      <a:pt x="529" y="362"/>
                      <a:pt x="563" y="350"/>
                    </a:cubicBezTo>
                    <a:cubicBezTo>
                      <a:pt x="595" y="303"/>
                      <a:pt x="586" y="325"/>
                      <a:pt x="598" y="288"/>
                    </a:cubicBezTo>
                    <a:cubicBezTo>
                      <a:pt x="596" y="271"/>
                      <a:pt x="597" y="218"/>
                      <a:pt x="584" y="192"/>
                    </a:cubicBezTo>
                    <a:cubicBezTo>
                      <a:pt x="560" y="146"/>
                      <a:pt x="494" y="112"/>
                      <a:pt x="447" y="96"/>
                    </a:cubicBezTo>
                    <a:cubicBezTo>
                      <a:pt x="437" y="93"/>
                      <a:pt x="438" y="78"/>
                      <a:pt x="433" y="69"/>
                    </a:cubicBez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/>
              <a:p>
                <a:endParaRPr sz="1632" lang="en-IN"/>
              </a:p>
            </p:txBody>
          </p:sp>
          <p:sp>
            <p:nvSpPr>
              <p:cNvPr id="1048765" name="Oval 33"/>
              <p:cNvSpPr>
                <a:spLocks noChangeArrowheads="1"/>
              </p:cNvSpPr>
              <p:nvPr/>
            </p:nvSpPr>
            <p:spPr bwMode="auto">
              <a:xfrm rot="-5400000">
                <a:off x="1488" y="1488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66" name="Oval 34"/>
              <p:cNvSpPr>
                <a:spLocks noChangeArrowheads="1"/>
              </p:cNvSpPr>
              <p:nvPr/>
            </p:nvSpPr>
            <p:spPr bwMode="auto">
              <a:xfrm rot="-5400000">
                <a:off x="1488" y="816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67" name="Oval 35"/>
              <p:cNvSpPr>
                <a:spLocks noChangeArrowheads="1"/>
              </p:cNvSpPr>
              <p:nvPr/>
            </p:nvSpPr>
            <p:spPr bwMode="auto">
              <a:xfrm rot="-5400000">
                <a:off x="960" y="1152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68" name="Oval 36"/>
              <p:cNvSpPr>
                <a:spLocks noChangeArrowheads="1"/>
              </p:cNvSpPr>
              <p:nvPr/>
            </p:nvSpPr>
            <p:spPr bwMode="auto">
              <a:xfrm rot="-5400000">
                <a:off x="1584" y="1152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69" name="Freeform 37" descr="5%"/>
              <p:cNvSpPr/>
              <p:nvPr/>
            </p:nvSpPr>
            <p:spPr bwMode="auto">
              <a:xfrm rot="5400000" flipV="1">
                <a:off x="2400" y="720"/>
                <a:ext cx="1152" cy="1056"/>
              </a:xfrm>
              <a:custGeom>
                <a:avLst/>
                <a:gdLst>
                  <a:gd name="T0" fmla="*/ 2147483647 w 598"/>
                  <a:gd name="T1" fmla="*/ 2147483647 h 652"/>
                  <a:gd name="T2" fmla="*/ 2147483647 w 598"/>
                  <a:gd name="T3" fmla="*/ 0 h 652"/>
                  <a:gd name="T4" fmla="*/ 2147483647 w 598"/>
                  <a:gd name="T5" fmla="*/ 2147483647 h 652"/>
                  <a:gd name="T6" fmla="*/ 2147483647 w 598"/>
                  <a:gd name="T7" fmla="*/ 2147483647 h 652"/>
                  <a:gd name="T8" fmla="*/ 2147483647 w 598"/>
                  <a:gd name="T9" fmla="*/ 2147483647 h 652"/>
                  <a:gd name="T10" fmla="*/ 2147483647 w 598"/>
                  <a:gd name="T11" fmla="*/ 2147483647 h 652"/>
                  <a:gd name="T12" fmla="*/ 2147483647 w 598"/>
                  <a:gd name="T13" fmla="*/ 2147483647 h 652"/>
                  <a:gd name="T14" fmla="*/ 2147483647 w 598"/>
                  <a:gd name="T15" fmla="*/ 2147483647 h 652"/>
                  <a:gd name="T16" fmla="*/ 2147483647 w 598"/>
                  <a:gd name="T17" fmla="*/ 2147483647 h 652"/>
                  <a:gd name="T18" fmla="*/ 2147483647 w 598"/>
                  <a:gd name="T19" fmla="*/ 2147483647 h 652"/>
                  <a:gd name="T20" fmla="*/ 2147483647 w 598"/>
                  <a:gd name="T21" fmla="*/ 2147483647 h 652"/>
                  <a:gd name="T22" fmla="*/ 2147483647 w 598"/>
                  <a:gd name="T23" fmla="*/ 2147483647 h 652"/>
                  <a:gd name="T24" fmla="*/ 2147483647 w 598"/>
                  <a:gd name="T25" fmla="*/ 2147483647 h 652"/>
                  <a:gd name="T26" fmla="*/ 2147483647 w 598"/>
                  <a:gd name="T27" fmla="*/ 2147483647 h 652"/>
                  <a:gd name="T28" fmla="*/ 2147483647 w 598"/>
                  <a:gd name="T29" fmla="*/ 2147483647 h 652"/>
                  <a:gd name="T30" fmla="*/ 2147483647 w 598"/>
                  <a:gd name="T31" fmla="*/ 2147483647 h 652"/>
                  <a:gd name="T32" fmla="*/ 2147483647 w 598"/>
                  <a:gd name="T33" fmla="*/ 2147483647 h 652"/>
                  <a:gd name="T34" fmla="*/ 2147483647 w 598"/>
                  <a:gd name="T35" fmla="*/ 2147483647 h 652"/>
                  <a:gd name="T36" fmla="*/ 2147483647 w 598"/>
                  <a:gd name="T37" fmla="*/ 2147483647 h 652"/>
                  <a:gd name="T38" fmla="*/ 2147483647 w 598"/>
                  <a:gd name="T39" fmla="*/ 2147483647 h 652"/>
                  <a:gd name="T40" fmla="*/ 2147483647 w 598"/>
                  <a:gd name="T41" fmla="*/ 2147483647 h 652"/>
                  <a:gd name="T42" fmla="*/ 2147483647 w 598"/>
                  <a:gd name="T43" fmla="*/ 2147483647 h 652"/>
                  <a:gd name="T44" fmla="*/ 2147483647 w 598"/>
                  <a:gd name="T45" fmla="*/ 2147483647 h 652"/>
                  <a:gd name="T46" fmla="*/ 2147483647 w 598"/>
                  <a:gd name="T47" fmla="*/ 2147483647 h 652"/>
                  <a:gd name="T48" fmla="*/ 2147483647 w 598"/>
                  <a:gd name="T49" fmla="*/ 2147483647 h 65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98"/>
                  <a:gd name="T76" fmla="*/ 0 h 652"/>
                  <a:gd name="T77" fmla="*/ 598 w 598"/>
                  <a:gd name="T78" fmla="*/ 652 h 65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98" h="652">
                    <a:moveTo>
                      <a:pt x="433" y="69"/>
                    </a:moveTo>
                    <a:cubicBezTo>
                      <a:pt x="379" y="31"/>
                      <a:pt x="310" y="21"/>
                      <a:pt x="248" y="0"/>
                    </a:cubicBezTo>
                    <a:cubicBezTo>
                      <a:pt x="195" y="7"/>
                      <a:pt x="192" y="10"/>
                      <a:pt x="152" y="34"/>
                    </a:cubicBezTo>
                    <a:cubicBezTo>
                      <a:pt x="144" y="57"/>
                      <a:pt x="132" y="73"/>
                      <a:pt x="125" y="96"/>
                    </a:cubicBezTo>
                    <a:cubicBezTo>
                      <a:pt x="133" y="189"/>
                      <a:pt x="154" y="159"/>
                      <a:pt x="70" y="172"/>
                    </a:cubicBezTo>
                    <a:cubicBezTo>
                      <a:pt x="63" y="173"/>
                      <a:pt x="56" y="176"/>
                      <a:pt x="49" y="178"/>
                    </a:cubicBezTo>
                    <a:cubicBezTo>
                      <a:pt x="29" y="209"/>
                      <a:pt x="39" y="188"/>
                      <a:pt x="29" y="220"/>
                    </a:cubicBezTo>
                    <a:cubicBezTo>
                      <a:pt x="25" y="234"/>
                      <a:pt x="15" y="261"/>
                      <a:pt x="15" y="261"/>
                    </a:cubicBezTo>
                    <a:cubicBezTo>
                      <a:pt x="18" y="302"/>
                      <a:pt x="0" y="355"/>
                      <a:pt x="29" y="384"/>
                    </a:cubicBezTo>
                    <a:cubicBezTo>
                      <a:pt x="46" y="401"/>
                      <a:pt x="97" y="412"/>
                      <a:pt x="97" y="412"/>
                    </a:cubicBezTo>
                    <a:cubicBezTo>
                      <a:pt x="92" y="438"/>
                      <a:pt x="84" y="462"/>
                      <a:pt x="77" y="487"/>
                    </a:cubicBezTo>
                    <a:cubicBezTo>
                      <a:pt x="79" y="523"/>
                      <a:pt x="71" y="585"/>
                      <a:pt x="104" y="617"/>
                    </a:cubicBezTo>
                    <a:cubicBezTo>
                      <a:pt x="121" y="634"/>
                      <a:pt x="144" y="638"/>
                      <a:pt x="166" y="645"/>
                    </a:cubicBezTo>
                    <a:cubicBezTo>
                      <a:pt x="173" y="647"/>
                      <a:pt x="186" y="652"/>
                      <a:pt x="186" y="652"/>
                    </a:cubicBezTo>
                    <a:cubicBezTo>
                      <a:pt x="214" y="643"/>
                      <a:pt x="224" y="628"/>
                      <a:pt x="241" y="604"/>
                    </a:cubicBezTo>
                    <a:cubicBezTo>
                      <a:pt x="276" y="626"/>
                      <a:pt x="311" y="642"/>
                      <a:pt x="351" y="652"/>
                    </a:cubicBezTo>
                    <a:cubicBezTo>
                      <a:pt x="400" y="644"/>
                      <a:pt x="419" y="631"/>
                      <a:pt x="447" y="590"/>
                    </a:cubicBezTo>
                    <a:cubicBezTo>
                      <a:pt x="467" y="531"/>
                      <a:pt x="403" y="553"/>
                      <a:pt x="522" y="542"/>
                    </a:cubicBezTo>
                    <a:cubicBezTo>
                      <a:pt x="555" y="520"/>
                      <a:pt x="557" y="482"/>
                      <a:pt x="570" y="446"/>
                    </a:cubicBezTo>
                    <a:cubicBezTo>
                      <a:pt x="561" y="418"/>
                      <a:pt x="562" y="408"/>
                      <a:pt x="536" y="391"/>
                    </a:cubicBezTo>
                    <a:cubicBezTo>
                      <a:pt x="512" y="355"/>
                      <a:pt x="529" y="362"/>
                      <a:pt x="563" y="350"/>
                    </a:cubicBezTo>
                    <a:cubicBezTo>
                      <a:pt x="595" y="303"/>
                      <a:pt x="586" y="325"/>
                      <a:pt x="598" y="288"/>
                    </a:cubicBezTo>
                    <a:cubicBezTo>
                      <a:pt x="596" y="271"/>
                      <a:pt x="597" y="218"/>
                      <a:pt x="584" y="192"/>
                    </a:cubicBezTo>
                    <a:cubicBezTo>
                      <a:pt x="560" y="146"/>
                      <a:pt x="494" y="112"/>
                      <a:pt x="447" y="96"/>
                    </a:cubicBezTo>
                    <a:cubicBezTo>
                      <a:pt x="437" y="93"/>
                      <a:pt x="438" y="78"/>
                      <a:pt x="433" y="69"/>
                    </a:cubicBez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eaVert"/>
              <a:p>
                <a:endParaRPr sz="1632" lang="en-IN"/>
              </a:p>
            </p:txBody>
          </p:sp>
          <p:sp>
            <p:nvSpPr>
              <p:cNvPr id="1048770" name="Oval 38"/>
              <p:cNvSpPr>
                <a:spLocks noChangeArrowheads="1"/>
              </p:cNvSpPr>
              <p:nvPr/>
            </p:nvSpPr>
            <p:spPr bwMode="auto">
              <a:xfrm rot="5400000" flipV="1">
                <a:off x="3408" y="1008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71" name="Oval 39"/>
              <p:cNvSpPr>
                <a:spLocks noChangeArrowheads="1"/>
              </p:cNvSpPr>
              <p:nvPr/>
            </p:nvSpPr>
            <p:spPr bwMode="auto">
              <a:xfrm rot="5400000" flipV="1">
                <a:off x="2928" y="1392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72" name="Oval 40"/>
              <p:cNvSpPr>
                <a:spLocks noChangeArrowheads="1"/>
              </p:cNvSpPr>
              <p:nvPr/>
            </p:nvSpPr>
            <p:spPr bwMode="auto">
              <a:xfrm rot="5400000" flipV="1">
                <a:off x="2544" y="1056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73" name="Oval 41"/>
              <p:cNvSpPr>
                <a:spLocks noChangeArrowheads="1"/>
              </p:cNvSpPr>
              <p:nvPr/>
            </p:nvSpPr>
            <p:spPr bwMode="auto">
              <a:xfrm rot="5400000" flipV="1">
                <a:off x="2976" y="816"/>
                <a:ext cx="48" cy="48"/>
              </a:xfrm>
              <a:prstGeom prst="ellipse"/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 vert="eaVert" wrap="none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indent="-285750" marL="7429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indent="-228600" marL="114300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indent="-228600" marL="16002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indent="-228600" marL="20574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eaLnBrk="0" fontAlgn="base" hangingPunct="0" indent="-228600" marL="25146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eaLnBrk="0" fontAlgn="base" hangingPunct="0" indent="-228600" marL="29718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eaLnBrk="0" fontAlgn="base" hangingPunct="0" indent="-228600" marL="34290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eaLnBrk="0" fontAlgn="base" hangingPunct="0" indent="-228600" marL="388620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altLang="en-US" sz="1632" lang="en-GB">
                  <a:latin typeface="Gill Sans MT" panose="020B05020201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774" name="Line 39"/>
              <p:cNvSpPr>
                <a:spLocks noChangeShapeType="1"/>
              </p:cNvSpPr>
              <p:nvPr/>
            </p:nvSpPr>
            <p:spPr bwMode="auto">
              <a:xfrm flipV="1">
                <a:off x="960" y="1056"/>
                <a:ext cx="2496" cy="144"/>
              </a:xfrm>
              <a:prstGeom prst="line"/>
              <a:noFill/>
              <a:ln w="25400">
                <a:solidFill>
                  <a:srgbClr val="FFCC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p>
                <a:endParaRPr sz="1632" lang="en-IN"/>
              </a:p>
            </p:txBody>
          </p:sp>
        </p:grpSp>
        <p:sp>
          <p:nvSpPr>
            <p:cNvPr id="1048775" name="Text Box 54"/>
            <p:cNvSpPr txBox="1">
              <a:spLocks noChangeArrowheads="1"/>
            </p:cNvSpPr>
            <p:nvPr/>
          </p:nvSpPr>
          <p:spPr bwMode="auto">
            <a:xfrm>
              <a:off x="4232" y="1998"/>
              <a:ext cx="1070" cy="45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1042988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defTabSz="1042988"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defTabSz="1042988"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defTabSz="1042988"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defTabSz="1042988"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defTabSz="1042988"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defTabSz="1042988"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defTabSz="1042988"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defTabSz="1042988"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sz="1814" lang="en-US">
                  <a:cs typeface="Tahoma" panose="020B0604030504040204" pitchFamily="34" charset="0"/>
                  <a:sym typeface="Symbol" panose="05050102010706020507" pitchFamily="18" charset="2"/>
                </a:rPr>
                <a:t>complete link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sz="1814" lang="en-GB">
                  <a:cs typeface="Tahoma" panose="020B0604030504040204" pitchFamily="34" charset="0"/>
                  <a:sym typeface="Symbol" panose="05050102010706020507" pitchFamily="18" charset="2"/>
                </a:rPr>
                <a:t>     (max)</a:t>
              </a:r>
            </a:p>
          </p:txBody>
        </p:sp>
        <p:pic>
          <p:nvPicPr>
            <p:cNvPr id="2097176" name="Picture 2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1"/>
            <a:srcRect/>
            <a:stretch>
              <a:fillRect/>
            </a:stretch>
          </p:blipFill>
          <p:spPr bwMode="auto">
            <a:xfrm>
              <a:off x="3512" y="3246"/>
              <a:ext cx="2736" cy="1303"/>
            </a:xfrm>
            <a:prstGeom prst="rect"/>
            <a:noFill/>
            <a:ln>
              <a:noFill/>
            </a:ln>
          </p:spPr>
        </p:pic>
        <p:sp>
          <p:nvSpPr>
            <p:cNvPr id="1048776" name="Text Box 56"/>
            <p:cNvSpPr txBox="1">
              <a:spLocks noChangeArrowheads="1"/>
            </p:cNvSpPr>
            <p:nvPr/>
          </p:nvSpPr>
          <p:spPr bwMode="auto">
            <a:xfrm>
              <a:off x="4317" y="3198"/>
              <a:ext cx="839" cy="258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 defTabSz="1042988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defTabSz="1042988"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defTabSz="1042988"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defTabSz="1042988"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defTabSz="1042988"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defTabSz="1042988"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defTabSz="1042988"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defTabSz="1042988"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defTabSz="1042988"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sz="1814" lang="en-US">
                  <a:cs typeface="Tahoma" panose="020B0604030504040204" pitchFamily="34" charset="0"/>
                  <a:sym typeface="Symbol" panose="05050102010706020507" pitchFamily="18" charset="2"/>
                </a:rPr>
                <a:t>  average </a:t>
              </a:r>
              <a:endParaRPr altLang="en-US" sz="1814" lang="en-GB">
                <a:cs typeface="Tahoma" panose="020B0604030504040204" pitchFamily="34" charset="0"/>
                <a:sym typeface="Symbol" panose="05050102010706020507" pitchFamily="18" charset="2"/>
              </a:endParaRPr>
            </a:p>
          </p:txBody>
        </p:sp>
      </p:grpSp>
      <p:sp>
        <p:nvSpPr>
          <p:cNvPr id="1048777" name="Rectangle 2"/>
          <p:cNvSpPr>
            <a:spLocks noGrp="1" noChangeArrowheads="1"/>
          </p:cNvSpPr>
          <p:nvPr>
            <p:ph type="title"/>
          </p:nvPr>
        </p:nvSpPr>
        <p:spPr>
          <a:xfrm>
            <a:off x="1603907" y="-96285"/>
            <a:ext cx="9341249" cy="1143181"/>
          </a:xfrm>
        </p:spPr>
        <p:txBody>
          <a:bodyPr/>
          <a:p>
            <a:pPr eaLnBrk="1" hangingPunct="1"/>
            <a:r>
              <a:rPr altLang="en-US" b="0" lang="en-US"/>
              <a:t>Cluster Distance Measures</a:t>
            </a:r>
            <a:r>
              <a:rPr altLang="en-US" lang="en-US"/>
              <a:t>	</a:t>
            </a:r>
          </a:p>
        </p:txBody>
      </p:sp>
      <p:sp>
        <p:nvSpPr>
          <p:cNvPr id="1048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42126" y="1010901"/>
            <a:ext cx="4284765" cy="5390511"/>
          </a:xfrm>
        </p:spPr>
        <p:txBody>
          <a:bodyPr/>
          <a:p>
            <a:pPr indent="-483740" marL="483740">
              <a:lnSpc>
                <a:spcPct val="140000"/>
              </a:lnSpc>
            </a:pPr>
            <a:r>
              <a:rPr altLang="en-US" sz="2177" lang="en-US">
                <a:solidFill>
                  <a:srgbClr val="FF0000"/>
                </a:solidFill>
                <a:cs typeface="Tahoma" panose="020B0604030504040204" pitchFamily="34" charset="0"/>
                <a:sym typeface="Symbol" panose="05050102010706020507" pitchFamily="18" charset="2"/>
              </a:rPr>
              <a:t>Single link</a:t>
            </a:r>
            <a:r>
              <a:rPr altLang="en-US" sz="2177" lang="en-US">
                <a:cs typeface="Tahoma" panose="020B0604030504040204" pitchFamily="34" charset="0"/>
                <a:sym typeface="Symbol" panose="05050102010706020507" pitchFamily="18" charset="2"/>
              </a:rPr>
              <a:t>:  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smallest distance between an element in one cluster and an element in the other, i.e.,  d(C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, C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) = min{d(x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, x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)}</a:t>
            </a:r>
          </a:p>
          <a:p>
            <a:pPr indent="-483740" marL="483740">
              <a:lnSpc>
                <a:spcPct val="140000"/>
              </a:lnSpc>
            </a:pPr>
            <a:r>
              <a:rPr altLang="en-US" sz="2177" lang="en-US">
                <a:solidFill>
                  <a:srgbClr val="FF0000"/>
                </a:solidFill>
                <a:cs typeface="Tahoma" panose="020B0604030504040204" pitchFamily="34" charset="0"/>
                <a:sym typeface="Symbol" panose="05050102010706020507" pitchFamily="18" charset="2"/>
              </a:rPr>
              <a:t>Complete link</a:t>
            </a:r>
            <a:r>
              <a:rPr altLang="en-US" sz="2177" lang="en-US">
                <a:cs typeface="Tahoma" panose="020B0604030504040204" pitchFamily="34" charset="0"/>
                <a:sym typeface="Symbol" panose="05050102010706020507" pitchFamily="18" charset="2"/>
              </a:rPr>
              <a:t>: 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largest distance between an element in one cluster and an element in the other, i.e.,  d(C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, C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) = max{d(x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, x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)}</a:t>
            </a:r>
          </a:p>
          <a:p>
            <a:pPr indent="-483740" marL="483740">
              <a:lnSpc>
                <a:spcPct val="140000"/>
              </a:lnSpc>
            </a:pPr>
            <a:r>
              <a:rPr altLang="en-US" sz="2177" lang="en-US">
                <a:solidFill>
                  <a:srgbClr val="FF0000"/>
                </a:solidFill>
                <a:cs typeface="Tahoma" panose="020B0604030504040204" pitchFamily="34" charset="0"/>
                <a:sym typeface="Symbol" panose="05050102010706020507" pitchFamily="18" charset="2"/>
              </a:rPr>
              <a:t>Average</a:t>
            </a:r>
            <a:r>
              <a:rPr altLang="en-US" sz="2177" lang="en-US">
                <a:cs typeface="Tahoma" panose="020B0604030504040204" pitchFamily="34" charset="0"/>
                <a:sym typeface="Symbol" panose="05050102010706020507" pitchFamily="18" charset="2"/>
              </a:rPr>
              <a:t>: 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avg distance between elements in one cluster and  elements in the other, i.e.,  </a:t>
            </a:r>
          </a:p>
          <a:p>
            <a:pPr indent="-483740" marL="483740">
              <a:lnSpc>
                <a:spcPct val="140000"/>
              </a:lnSpc>
              <a:buNone/>
            </a:pP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       d(C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i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, C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j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) = avg{d(x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ip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, x</a:t>
            </a:r>
            <a:r>
              <a:rPr altLang="en-US" baseline="-25000" sz="1814" lang="en-US">
                <a:cs typeface="Tahoma" panose="020B0604030504040204" pitchFamily="34" charset="0"/>
                <a:sym typeface="Symbol" panose="05050102010706020507" pitchFamily="18" charset="2"/>
              </a:rPr>
              <a:t>jq</a:t>
            </a:r>
            <a:r>
              <a:rPr altLang="en-US" sz="1814" lang="en-US">
                <a:cs typeface="Tahoma" panose="020B0604030504040204" pitchFamily="34" charset="0"/>
                <a:sym typeface="Symbol" panose="05050102010706020507" pitchFamily="18" charset="2"/>
              </a:rPr>
              <a:t>)}</a:t>
            </a:r>
          </a:p>
          <a:p>
            <a:pPr indent="-414635" lvl="1" marL="888298">
              <a:lnSpc>
                <a:spcPct val="110000"/>
              </a:lnSpc>
              <a:buNone/>
            </a:pPr>
            <a:endParaRPr altLang="en-US" sz="1632" lang="en-US"/>
          </a:p>
        </p:txBody>
      </p:sp>
      <p:sp>
        <p:nvSpPr>
          <p:cNvPr id="1048779" name="TextBox 38"/>
          <p:cNvSpPr txBox="1">
            <a:spLocks noChangeArrowheads="1"/>
          </p:cNvSpPr>
          <p:nvPr/>
        </p:nvSpPr>
        <p:spPr bwMode="auto">
          <a:xfrm rot="16200000">
            <a:off x="7909426" y="5614577"/>
            <a:ext cx="519694" cy="1382182"/>
          </a:xfrm>
          <a:prstGeom prst="rect"/>
          <a:solidFill>
            <a:schemeClr val="accent1"/>
          </a:solidFill>
          <a:ln>
            <a:noFill/>
          </a:ln>
        </p:spPr>
        <p:txBody>
          <a:bodyPr vert="eaVert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b="1" sz="2177" lang="en-GB">
                <a:solidFill>
                  <a:srgbClr val="FF0000"/>
                </a:solidFill>
                <a:latin typeface="Times New Roman" panose="02020603050405020304" pitchFamily="18" charset="0"/>
              </a:rPr>
              <a:t>d(C, C)=0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Rectangle 2"/>
          <p:cNvSpPr>
            <a:spLocks noGrp="1" noChangeArrowheads="1"/>
          </p:cNvSpPr>
          <p:nvPr>
            <p:ph type="title"/>
          </p:nvPr>
        </p:nvSpPr>
        <p:spPr>
          <a:xfrm>
            <a:off x="1603907" y="-96285"/>
            <a:ext cx="9341249" cy="1143181"/>
          </a:xfrm>
        </p:spPr>
        <p:txBody>
          <a:bodyPr/>
          <a:p>
            <a:pPr eaLnBrk="1" hangingPunct="1"/>
            <a:r>
              <a:rPr altLang="en-US" b="0" dirty="0" lang="en-US"/>
              <a:t>Cluster Distance Measures</a:t>
            </a:r>
            <a:r>
              <a:rPr altLang="en-US" dirty="0" lang="en-US"/>
              <a:t>	</a:t>
            </a:r>
          </a:p>
        </p:txBody>
      </p:sp>
      <p:sp>
        <p:nvSpPr>
          <p:cNvPr id="10487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3017" y="1010901"/>
            <a:ext cx="8845967" cy="5390511"/>
          </a:xfrm>
          <a:ln w="31750"/>
        </p:spPr>
        <p:txBody>
          <a:bodyPr/>
          <a:p>
            <a:pPr indent="0" lvl="1" marL="0">
              <a:lnSpc>
                <a:spcPct val="110000"/>
              </a:lnSpc>
              <a:buNone/>
            </a:pPr>
            <a:r>
              <a:rPr b="1" dirty="0" sz="1814" lang="en-US"/>
              <a:t>Example</a:t>
            </a:r>
            <a:r>
              <a:rPr dirty="0" sz="1814" lang="en-US"/>
              <a:t>: Given a data set of five objects </a:t>
            </a:r>
            <a:r>
              <a:rPr dirty="0" sz="1814" lang="en-US" err="1"/>
              <a:t>characterised</a:t>
            </a:r>
            <a:r>
              <a:rPr dirty="0" sz="1814" lang="en-US"/>
              <a:t> by a single continuous  feature, assume that there are two clusters: C</a:t>
            </a:r>
            <a:r>
              <a:rPr dirty="0" sz="1270" lang="en-US"/>
              <a:t>1</a:t>
            </a:r>
            <a:r>
              <a:rPr dirty="0" sz="1814" lang="en-US"/>
              <a:t>: {a, b} and C</a:t>
            </a:r>
            <a:r>
              <a:rPr dirty="0" sz="1270" lang="en-US"/>
              <a:t>2</a:t>
            </a:r>
            <a:r>
              <a:rPr dirty="0" sz="1814" lang="en-US"/>
              <a:t>: {c, d, e}.</a:t>
            </a:r>
          </a:p>
          <a:p>
            <a:pPr indent="-888298" lvl="1" marL="888298">
              <a:lnSpc>
                <a:spcPct val="110000"/>
              </a:lnSpc>
              <a:buNone/>
            </a:pPr>
            <a:endParaRPr dirty="0" lang="en-US"/>
          </a:p>
          <a:p>
            <a:pPr indent="-888298" lvl="1" marL="888298">
              <a:lnSpc>
                <a:spcPct val="110000"/>
              </a:lnSpc>
              <a:buNone/>
            </a:pPr>
            <a:endParaRPr dirty="0" lang="en-US"/>
          </a:p>
          <a:p>
            <a:pPr indent="-888298" lvl="1" marL="888298">
              <a:lnSpc>
                <a:spcPct val="110000"/>
              </a:lnSpc>
              <a:buNone/>
            </a:pPr>
            <a:r>
              <a:rPr dirty="0" sz="1632" lang="en-US"/>
              <a:t>1. Calculate the distance matrix.       2. Calculate three cluster distances between C</a:t>
            </a:r>
            <a:r>
              <a:rPr dirty="0" sz="1270" lang="en-US"/>
              <a:t>1</a:t>
            </a:r>
            <a:r>
              <a:rPr dirty="0" sz="1632" lang="en-US"/>
              <a:t> and C</a:t>
            </a:r>
            <a:r>
              <a:rPr dirty="0" sz="1270" lang="en-US"/>
              <a:t>2</a:t>
            </a:r>
            <a:r>
              <a:rPr dirty="0" sz="1632" lang="en-US"/>
              <a:t>.  </a:t>
            </a:r>
          </a:p>
        </p:txBody>
      </p:sp>
      <p:graphicFrame>
        <p:nvGraphicFramePr>
          <p:cNvPr id="4194307" name="Table 34"/>
          <p:cNvGraphicFramePr>
            <a:graphicFrameLocks noGrp="1"/>
          </p:cNvGraphicFramePr>
          <p:nvPr/>
        </p:nvGraphicFramePr>
        <p:xfrm>
          <a:off x="2709654" y="1700553"/>
          <a:ext cx="6466022" cy="673814"/>
        </p:xfrm>
        <a:graphic>
          <a:graphicData uri="http://schemas.openxmlformats.org/drawingml/2006/table">
            <a:tbl>
              <a:tblPr/>
              <a:tblGrid>
                <a:gridCol w="1076950"/>
                <a:gridCol w="1078391"/>
                <a:gridCol w="1076950"/>
                <a:gridCol w="1078390"/>
                <a:gridCol w="1076950"/>
                <a:gridCol w="1078391"/>
              </a:tblGrid>
              <a:tr h="33690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altLang="en-US" baseline="0" b="1" cap="none" sz="1600" i="0" kumimoji="0" lang="en-GB" normalizeH="0" strike="noStrike" u="none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chemeClr val="accent1"/>
                    </a:solidFill>
                  </a:tcPr>
                </a:tc>
              </a:tr>
              <a:tr h="33690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l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Feature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94308" name="Table 37"/>
          <p:cNvGraphicFramePr>
            <a:graphicFrameLocks noGrp="1"/>
          </p:cNvGraphicFramePr>
          <p:nvPr/>
        </p:nvGraphicFramePr>
        <p:xfrm>
          <a:off x="1742126" y="3220953"/>
          <a:ext cx="2902584" cy="2695254"/>
        </p:xfrm>
        <a:graphic>
          <a:graphicData uri="http://schemas.openxmlformats.org/drawingml/2006/table">
            <a:tbl>
              <a:tblPr/>
              <a:tblGrid>
                <a:gridCol w="483764"/>
                <a:gridCol w="483764"/>
                <a:gridCol w="483764"/>
                <a:gridCol w="483764"/>
                <a:gridCol w="483764"/>
                <a:gridCol w="483764"/>
              </a:tblGrid>
              <a:tr h="4492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altLang="en-US" baseline="0" b="1" cap="none" sz="1600" i="0" kumimoji="0" lang="en-GB" normalizeH="0" strike="noStrike" u="none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d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</a:tr>
              <a:tr h="4492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a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</a:tr>
              <a:tr h="4492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</a:tr>
              <a:tr h="4492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</a:tr>
              <a:tr h="4492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d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</a:tr>
              <a:tr h="44920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1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e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4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eaLnBrk="0" hangingPunct="0" indent="-285750" marL="74295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eaLnBrk="0" hangingPunct="0" indent="-228600" marL="1143000">
                        <a:spcBef>
                          <a:spcPct val="20000"/>
                        </a:spcBef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eaLnBrk="0" hangingPunct="0" indent="-228600" marL="16002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eaLnBrk="0" hangingPunct="0" indent="-228600" marL="205740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eaLnBrk="0" fontAlgn="base" hangingPunct="0" indent="-228600" marL="25146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eaLnBrk="0" fontAlgn="base" hangingPunct="0" indent="-228600" marL="29718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eaLnBrk="0" fontAlgn="base" hangingPunct="0" indent="-228600" marL="34290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eaLnBrk="0" fontAlgn="base" hangingPunct="0" indent="-228600" marL="388620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algn="ctr" defTabSz="914400" eaLnBrk="1" fontAlgn="base" hangingPunct="1" indent="0" latinLnBrk="0" lvl="0" marL="0" marR="0" rtl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aseline="0" b="0" cap="none" dirty="0" sz="1600" i="0" kumimoji="0" lang="en-GB" normalizeH="0" strike="noStrike" u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</a:rPr>
                        <a:t>0</a:t>
                      </a:r>
                    </a:p>
                  </a:txBody>
                  <a:tcPr marL="82931" marR="82931" marT="41465" marB="4146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  <a:headEnd type="none" w="med" len="med"/>
                      <a:tailEnd type="none" w="med" len="med"/>
                    </a:lnTlToBr>
                    <a:lnBlToTr>
                      <a:noFill/>
                      <a:headEnd type="none" w="med" len="med"/>
                      <a:tailEnd type="none" w="med" len="med"/>
                    </a:lnBlToTr>
                    <a:gradFill rotWithShape="1">
                      <a:gsLst>
                        <a:gs pos="0">
                          <a:srgbClr val="FFEFD1"/>
                        </a:gs>
                        <a:gs pos="64999">
                          <a:srgbClr val="F0EBD5"/>
                        </a:gs>
                        <a:gs pos="100000">
                          <a:srgbClr val="D1C39F"/>
                        </a:gs>
                      </a:gsLst>
                      <a:lin ang="5400000"/>
                    </a:gradFill>
                  </a:tcPr>
                </a:tc>
              </a:tr>
            </a:tbl>
          </a:graphicData>
        </a:graphic>
      </p:graphicFrame>
      <p:sp>
        <p:nvSpPr>
          <p:cNvPr id="1048785" name="Left Bracket 38"/>
          <p:cNvSpPr/>
          <p:nvPr/>
        </p:nvSpPr>
        <p:spPr bwMode="auto">
          <a:xfrm>
            <a:off x="2225889" y="3635608"/>
            <a:ext cx="41754" cy="2349710"/>
          </a:xfrm>
          <a:prstGeom prst="leftBracket">
            <a:avLst>
              <a:gd name="adj" fmla="val 8337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altLang="en-US" sz="4535" lang="en-GB">
              <a:latin typeface="Times New Roman" panose="02020603050405020304" pitchFamily="18" charset="0"/>
            </a:endParaRPr>
          </a:p>
        </p:txBody>
      </p:sp>
      <p:sp>
        <p:nvSpPr>
          <p:cNvPr id="1048786" name="Right Bracket 39"/>
          <p:cNvSpPr/>
          <p:nvPr/>
        </p:nvSpPr>
        <p:spPr bwMode="auto">
          <a:xfrm>
            <a:off x="4575599" y="3635608"/>
            <a:ext cx="69109" cy="2349710"/>
          </a:xfrm>
          <a:prstGeom prst="rightBracket">
            <a:avLst>
              <a:gd name="adj" fmla="val 8343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altLang="en-US" sz="4535" lang="en-GB">
              <a:latin typeface="Times New Roman" panose="02020603050405020304" pitchFamily="18" charset="0"/>
            </a:endParaRPr>
          </a:p>
        </p:txBody>
      </p:sp>
      <p:sp>
        <p:nvSpPr>
          <p:cNvPr id="1048787" name="Rectangle 3"/>
          <p:cNvSpPr txBox="1">
            <a:spLocks noChangeArrowheads="1"/>
          </p:cNvSpPr>
          <p:nvPr/>
        </p:nvSpPr>
        <p:spPr bwMode="auto">
          <a:xfrm>
            <a:off x="5059363" y="2806299"/>
            <a:ext cx="5044966" cy="3455456"/>
          </a:xfrm>
          <a:prstGeom prst="rect"/>
          <a:noFill/>
          <a:ln w="9525">
            <a:noFill/>
            <a:miter lim="800000"/>
            <a:headEnd/>
            <a:tailEnd/>
          </a:ln>
        </p:spPr>
        <p:txBody>
          <a:bodyPr bIns="47300" lIns="94600" rIns="94600" tIns="47300"/>
          <a:p>
            <a:pPr defTabSz="945886" indent="-243310" marL="243310">
              <a:lnSpc>
                <a:spcPct val="200000"/>
              </a:lnSpc>
              <a:spcBef>
                <a:spcPct val="20000"/>
              </a:spcBef>
            </a:pPr>
            <a:r>
              <a:rPr dirty="0" sz="1632" kern="0" lang="en-US">
                <a:solidFill>
                  <a:srgbClr val="FF0000"/>
                </a:solidFill>
                <a:cs typeface="Tahoma" pitchFamily="34" charset="0"/>
                <a:sym typeface="Symbol" pitchFamily="18" charset="2"/>
              </a:rPr>
              <a:t>Single link</a:t>
            </a:r>
            <a:endParaRPr dirty="0" sz="1632" kern="0" lang="en-US">
              <a:cs typeface="Tahoma" pitchFamily="34" charset="0"/>
              <a:sym typeface="Symbol" pitchFamily="18" charset="2"/>
            </a:endParaRPr>
          </a:p>
          <a:p>
            <a:pPr defTabSz="945886" indent="-483740" marL="483740">
              <a:lnSpc>
                <a:spcPct val="200000"/>
              </a:lnSpc>
              <a:spcBef>
                <a:spcPct val="20000"/>
              </a:spcBef>
            </a:pPr>
            <a:endParaRPr dirty="0" sz="1632" kern="0" lang="en-US">
              <a:solidFill>
                <a:srgbClr val="FF0000"/>
              </a:solidFill>
              <a:cs typeface="Tahoma" pitchFamily="34" charset="0"/>
              <a:sym typeface="Symbol" pitchFamily="18" charset="2"/>
            </a:endParaRPr>
          </a:p>
          <a:p>
            <a:pPr defTabSz="945886" indent="-243310" marL="243310">
              <a:lnSpc>
                <a:spcPct val="200000"/>
              </a:lnSpc>
              <a:spcBef>
                <a:spcPct val="20000"/>
              </a:spcBef>
            </a:pPr>
            <a:r>
              <a:rPr dirty="0" sz="1632" kern="0" lang="en-US">
                <a:solidFill>
                  <a:srgbClr val="FF0000"/>
                </a:solidFill>
                <a:cs typeface="Tahoma" pitchFamily="34" charset="0"/>
                <a:sym typeface="Symbol" pitchFamily="18" charset="2"/>
              </a:rPr>
              <a:t>Complete link</a:t>
            </a:r>
          </a:p>
          <a:p>
            <a:pPr defTabSz="945886" indent="-243310" marL="243310">
              <a:lnSpc>
                <a:spcPct val="200000"/>
              </a:lnSpc>
              <a:spcBef>
                <a:spcPct val="20000"/>
              </a:spcBef>
            </a:pPr>
            <a:endParaRPr dirty="0" sz="1632" kern="0" lang="en-US">
              <a:cs typeface="Tahoma" pitchFamily="34" charset="0"/>
              <a:sym typeface="Symbol" pitchFamily="18" charset="2"/>
            </a:endParaRPr>
          </a:p>
          <a:p>
            <a:pPr defTabSz="945886" indent="-243310" marL="243310">
              <a:lnSpc>
                <a:spcPct val="200000"/>
              </a:lnSpc>
              <a:spcBef>
                <a:spcPct val="20000"/>
              </a:spcBef>
            </a:pPr>
            <a:r>
              <a:rPr dirty="0" sz="1632" kern="0" lang="en-US">
                <a:solidFill>
                  <a:srgbClr val="FF0000"/>
                </a:solidFill>
                <a:cs typeface="Tahoma" pitchFamily="34" charset="0"/>
                <a:sym typeface="Symbol" pitchFamily="18" charset="2"/>
              </a:rPr>
              <a:t>Average</a:t>
            </a:r>
            <a:endParaRPr dirty="0" sz="1632" kern="0" lang="en-US"/>
          </a:p>
        </p:txBody>
      </p:sp>
      <p:graphicFrame>
        <p:nvGraphicFramePr>
          <p:cNvPr id="4194309" name="Object 3"/>
          <p:cNvGraphicFramePr>
            <a:graphicFrameLocks noChangeAspect="1"/>
          </p:cNvGraphicFramePr>
          <p:nvPr/>
        </p:nvGraphicFramePr>
        <p:xfrm>
          <a:off x="5128473" y="3359172"/>
          <a:ext cx="5461060" cy="59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" spid="" imgH="431800" imgW="3949700" progId="Equation.3">
                  <p:embed/>
                </p:oleObj>
              </mc:Choice>
              <mc:Fallback>
                <p:oleObj name="Equation" r:id="rId1" spid="" imgH="431800" imgW="3949700" progId="Equation.3">
                  <p:embed/>
                  <p:pic>
                    <p:nvPicPr>
                      <p:cNvPr id="209717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8473" y="3359172"/>
                        <a:ext cx="5461060" cy="597505"/>
                      </a:xfrm>
                      <a:prstGeom prst="rect"/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0" name="Object 4"/>
          <p:cNvGraphicFramePr>
            <a:graphicFrameLocks noChangeAspect="1"/>
          </p:cNvGraphicFramePr>
          <p:nvPr/>
        </p:nvGraphicFramePr>
        <p:xfrm>
          <a:off x="5128472" y="4464918"/>
          <a:ext cx="5495615" cy="59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spid="" imgH="431800" imgW="3975100" progId="Equation.3">
                  <p:embed/>
                </p:oleObj>
              </mc:Choice>
              <mc:Fallback>
                <p:oleObj name="Equation" r:id="rId3" spid="" imgH="431800" imgW="3975100" progId="Equation.3">
                  <p:embed/>
                  <p:pic>
                    <p:nvPicPr>
                      <p:cNvPr id="209717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8472" y="4464918"/>
                        <a:ext cx="5495615" cy="597505"/>
                      </a:xfrm>
                      <a:prstGeom prst="rect"/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1" name="Object 5"/>
          <p:cNvGraphicFramePr>
            <a:graphicFrameLocks noChangeAspect="1"/>
          </p:cNvGraphicFramePr>
          <p:nvPr/>
        </p:nvGraphicFramePr>
        <p:xfrm>
          <a:off x="5197582" y="5363336"/>
          <a:ext cx="5278209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spid="" imgH="787400" imgW="4013200" progId="Equation.3">
                  <p:embed/>
                </p:oleObj>
              </mc:Choice>
              <mc:Fallback>
                <p:oleObj name="Equation" r:id="rId5" spid="" imgH="787400" imgW="4013200" progId="Equation.3">
                  <p:embed/>
                  <p:pic>
                    <p:nvPicPr>
                      <p:cNvPr id="209717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7582" y="5363336"/>
                        <a:ext cx="5278209" cy="1036637"/>
                      </a:xfrm>
                      <a:prstGeom prst="rect"/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b="0" dirty="0" lang="en-US"/>
              <a:t>Agglomerative Algorithm</a:t>
            </a:r>
            <a:endParaRPr dirty="0" lang="en-IN"/>
          </a:p>
        </p:txBody>
      </p:sp>
      <p:pic>
        <p:nvPicPr>
          <p:cNvPr id="2097180" name="Content Placeholder 5"/>
          <p:cNvPicPr>
            <a:picLocks noChangeAspect="1" noGrp="1"/>
          </p:cNvPicPr>
          <p:nvPr>
            <p:ph idx="1"/>
          </p:nvPr>
        </p:nvPicPr>
        <p:blipFill rotWithShape="1">
          <a:blip xmlns:r="http://schemas.openxmlformats.org/officeDocument/2006/relationships" r:embed="rId1"/>
          <a:srcRect t="30735" b="17192"/>
          <a:stretch>
            <a:fillRect/>
          </a:stretch>
        </p:blipFill>
        <p:spPr>
          <a:xfrm>
            <a:off x="838199" y="1690688"/>
            <a:ext cx="10543757" cy="3444904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3907" y="181"/>
            <a:ext cx="9341249" cy="1143180"/>
          </a:xfrm>
        </p:spPr>
        <p:txBody>
          <a:bodyPr/>
          <a:p>
            <a:pPr eaLnBrk="1" hangingPunct="1"/>
            <a:r>
              <a:rPr altLang="en-US" b="0" dirty="0" lang="en-US"/>
              <a:t> Agglomerative Algorithm</a:t>
            </a:r>
            <a:r>
              <a:rPr altLang="en-US" dirty="0" lang="en-US"/>
              <a:t>	</a:t>
            </a:r>
          </a:p>
        </p:txBody>
      </p:sp>
      <p:sp>
        <p:nvSpPr>
          <p:cNvPr id="10487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3017" y="1078571"/>
            <a:ext cx="9122403" cy="5183184"/>
          </a:xfrm>
        </p:spPr>
        <p:txBody>
          <a:bodyPr/>
          <a:p>
            <a:pPr indent="-483740" marL="483740"/>
            <a:r>
              <a:rPr altLang="en-US" lang="en-US"/>
              <a:t>The </a:t>
            </a:r>
            <a:r>
              <a:rPr altLang="en-US" i="1" lang="en-US"/>
              <a:t>Agglomerative </a:t>
            </a:r>
            <a:r>
              <a:rPr altLang="en-US" lang="en-US"/>
              <a:t>algorithm is carried out in three steps:</a:t>
            </a:r>
          </a:p>
          <a:p>
            <a:pPr indent="-276423" lvl="4" marL="2168194">
              <a:lnSpc>
                <a:spcPct val="120000"/>
              </a:lnSpc>
            </a:pPr>
            <a:endParaRPr altLang="en-US" sz="1632" lang="en-US"/>
          </a:p>
          <a:p>
            <a:pPr indent="-414635" lvl="1" marL="888298">
              <a:lnSpc>
                <a:spcPct val="110000"/>
              </a:lnSpc>
            </a:pPr>
            <a:endParaRPr altLang="en-US" sz="2539" lang="en-US"/>
          </a:p>
        </p:txBody>
      </p:sp>
      <p:sp>
        <p:nvSpPr>
          <p:cNvPr id="1048794" name="Text Box 5"/>
          <p:cNvSpPr txBox="1">
            <a:spLocks noChangeArrowheads="1"/>
          </p:cNvSpPr>
          <p:nvPr/>
        </p:nvSpPr>
        <p:spPr bwMode="auto">
          <a:xfrm>
            <a:off x="2294999" y="1771101"/>
            <a:ext cx="4353874" cy="4783041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defTabSz="1042988" eaLnBrk="0" hangingPunct="0" indent="-342900" marL="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defTabSz="1042988" eaLnBrk="0" hangingPunct="0" indent="-342900" marL="8001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defTabSz="1042988" eaLnBrk="0" hangingPunct="0" indent="-228600" marL="114300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defTabSz="1042988" eaLnBrk="0" hangingPunct="0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defTabSz="1042988" eaLnBrk="0" hangingPunct="0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altLang="en-US" dirty="0" sz="2177" lang="en-GB">
                <a:solidFill>
                  <a:schemeClr val="accent6"/>
                </a:solidFill>
              </a:rPr>
              <a:t>Convert all object features into a distance matrix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altLang="en-US" dirty="0" sz="2177" lang="en-GB">
                <a:solidFill>
                  <a:schemeClr val="accent6"/>
                </a:solidFill>
              </a:rPr>
              <a:t>Set each object as a cluster (thus if we have </a:t>
            </a:r>
            <a:r>
              <a:rPr altLang="en-US" dirty="0" sz="2177" i="1" lang="en-GB">
                <a:solidFill>
                  <a:schemeClr val="accent6"/>
                </a:solidFill>
              </a:rPr>
              <a:t>N</a:t>
            </a:r>
            <a:r>
              <a:rPr altLang="en-US" dirty="0" sz="2177" lang="en-GB">
                <a:solidFill>
                  <a:schemeClr val="accent6"/>
                </a:solidFill>
              </a:rPr>
              <a:t> objects, we will have </a:t>
            </a:r>
            <a:r>
              <a:rPr altLang="en-US" dirty="0" sz="2177" i="1" lang="en-GB">
                <a:solidFill>
                  <a:schemeClr val="accent6"/>
                </a:solidFill>
              </a:rPr>
              <a:t>N</a:t>
            </a:r>
            <a:r>
              <a:rPr altLang="en-US" dirty="0" sz="2177" lang="en-GB">
                <a:solidFill>
                  <a:schemeClr val="accent6"/>
                </a:solidFill>
              </a:rPr>
              <a:t> clusters at the beginning)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AutoNum type="arabicParenR"/>
            </a:pPr>
            <a:r>
              <a:rPr altLang="en-US" dirty="0" sz="2177" lang="en-GB">
                <a:solidFill>
                  <a:srgbClr val="FF0000"/>
                </a:solidFill>
              </a:rPr>
              <a:t>Repeat until number of cluster is one </a:t>
            </a:r>
            <a:r>
              <a:rPr altLang="en-US" dirty="0" sz="2177" lang="en-GB">
                <a:solidFill>
                  <a:schemeClr val="accent6"/>
                </a:solidFill>
              </a:rPr>
              <a:t>(or known # of clusters)  </a:t>
            </a:r>
          </a:p>
          <a:p>
            <a:pPr eaLnBrk="1" hangingPunct="1" lvl="1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altLang="en-US" dirty="0" sz="2177" lang="en-GB">
                <a:solidFill>
                  <a:srgbClr val="FF0000"/>
                </a:solidFill>
              </a:rPr>
              <a:t>Merge two closest clusters</a:t>
            </a:r>
          </a:p>
          <a:p>
            <a:pPr eaLnBrk="1" hangingPunct="1" lvl="1">
              <a:lnSpc>
                <a:spcPct val="130000"/>
              </a:lnSpc>
              <a:spcBef>
                <a:spcPct val="0"/>
              </a:spcBef>
              <a:buFont typeface="Wingdings" pitchFamily="2" charset="2"/>
              <a:buChar char="§"/>
            </a:pPr>
            <a:r>
              <a:rPr altLang="en-US" dirty="0" sz="2177" lang="en-GB">
                <a:solidFill>
                  <a:srgbClr val="FF0000"/>
                </a:solidFill>
              </a:rPr>
              <a:t>Update “distance matrix”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altLang="en-US" dirty="0" sz="2177" lang="en-GB">
              <a:solidFill>
                <a:srgbClr val="FF0000"/>
              </a:solidFill>
            </a:endParaRPr>
          </a:p>
        </p:txBody>
      </p:sp>
      <p:pic>
        <p:nvPicPr>
          <p:cNvPr id="2097181" name="Picture 6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692066" y="1840211"/>
            <a:ext cx="3481372" cy="4284765"/>
          </a:xfrm>
          <a:prstGeom prst="rect"/>
          <a:noFill/>
          <a:ln>
            <a:noFill/>
          </a:ln>
        </p:spPr>
      </p:pic>
      <p:sp>
        <p:nvSpPr>
          <p:cNvPr id="1048795" name="Rectangle 8"/>
          <p:cNvSpPr>
            <a:spLocks noChangeArrowheads="1"/>
          </p:cNvSpPr>
          <p:nvPr/>
        </p:nvSpPr>
        <p:spPr bwMode="auto">
          <a:xfrm>
            <a:off x="6717982" y="1771102"/>
            <a:ext cx="3593674" cy="4422983"/>
          </a:xfrm>
          <a:prstGeom prst="rect"/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 wrap="none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altLang="en-US" sz="4535" lang="en-GB">
              <a:latin typeface="Times New Roman" panose="02020603050405020304" pitchFamily="18" charset="0"/>
            </a:endParaRPr>
          </a:p>
        </p:txBody>
      </p:sp>
      <p:cxnSp>
        <p:nvCxnSpPr>
          <p:cNvPr id="3145750" name="Straight Arrow Connector 9"/>
          <p:cNvCxnSpPr>
            <a:cxnSpLocks noChangeShapeType="1"/>
          </p:cNvCxnSpPr>
          <p:nvPr/>
        </p:nvCxnSpPr>
        <p:spPr bwMode="auto">
          <a:xfrm flipV="1">
            <a:off x="6441545" y="4741354"/>
            <a:ext cx="1036637" cy="276436"/>
          </a:xfrm>
          <a:prstGeom prst="straightConnector1"/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="1" dirty="0" i="0" lang="en-US">
                <a:solidFill>
                  <a:srgbClr val="374151"/>
                </a:solidFill>
                <a:effectLst/>
                <a:latin typeface="Söhne"/>
              </a:rPr>
              <a:t>Types of Unsupervised Learning</a:t>
            </a:r>
            <a:endParaRPr dirty="0" lang="en-IN"/>
          </a:p>
        </p:txBody>
      </p:sp>
      <p:sp>
        <p:nvSpPr>
          <p:cNvPr id="1048595" name="Content Placeholder 2"/>
          <p:cNvSpPr>
            <a:spLocks noGrp="1"/>
          </p:cNvSpPr>
          <p:nvPr>
            <p:ph idx="1"/>
          </p:nvPr>
        </p:nvSpPr>
        <p:spPr>
          <a:xfrm>
            <a:off x="517584" y="1570038"/>
            <a:ext cx="10836216" cy="5287962"/>
          </a:xfrm>
        </p:spPr>
        <p:txBody>
          <a:bodyPr>
            <a:normAutofit/>
          </a:bodyPr>
          <a:p>
            <a:pPr algn="just" lvl="1">
              <a:buFont typeface="Wingdings" panose="05000000000000000000" pitchFamily="2" charset="2"/>
              <a:buChar char="§"/>
            </a:pPr>
            <a:r>
              <a:rPr b="1" dirty="0" sz="2800" lang="en-US">
                <a:solidFill>
                  <a:schemeClr val="accent2">
                    <a:lumMod val="75000"/>
                  </a:schemeClr>
                </a:solidFill>
              </a:rPr>
              <a:t>Clustering: </a:t>
            </a:r>
            <a:r>
              <a:rPr dirty="0" sz="2800" lang="en-US"/>
              <a:t>Grouping similar data points into clusters based on their inherent characteristics or features. </a:t>
            </a:r>
          </a:p>
          <a:p>
            <a:pPr algn="just" lvl="2">
              <a:buFont typeface="Wingdings" panose="05000000000000000000" pitchFamily="2" charset="2"/>
              <a:buChar char="§"/>
            </a:pPr>
            <a:r>
              <a:rPr dirty="0" sz="2400" lang="en-US"/>
              <a:t>K-means, hierarchical clustering, and DBSCAN are common clustering algorithms.</a:t>
            </a:r>
          </a:p>
          <a:p>
            <a:pPr algn="just" lvl="1">
              <a:buFont typeface="Wingdings" panose="05000000000000000000" pitchFamily="2" charset="2"/>
              <a:buChar char="§"/>
            </a:pPr>
            <a:r>
              <a:rPr b="1" dirty="0" sz="2800" lang="en-US">
                <a:solidFill>
                  <a:schemeClr val="accent2">
                    <a:lumMod val="75000"/>
                  </a:schemeClr>
                </a:solidFill>
              </a:rPr>
              <a:t>Association: </a:t>
            </a:r>
            <a:r>
              <a:rPr dirty="0" sz="2800" lang="en-US"/>
              <a:t>Discovering relationships or associations between variables in a dataset. </a:t>
            </a:r>
          </a:p>
          <a:p>
            <a:pPr algn="just" lvl="2">
              <a:buFont typeface="Wingdings" panose="05000000000000000000" pitchFamily="2" charset="2"/>
              <a:buChar char="§"/>
            </a:pPr>
            <a:r>
              <a:rPr dirty="0" sz="2400" lang="en-US" err="1"/>
              <a:t>Apriori</a:t>
            </a:r>
            <a:r>
              <a:rPr dirty="0" sz="2400" lang="en-US"/>
              <a:t> and FP-growth are algorithms used for association rule learning.</a:t>
            </a:r>
          </a:p>
          <a:p>
            <a:pPr algn="just" lvl="1">
              <a:buFont typeface="Wingdings" panose="05000000000000000000" pitchFamily="2" charset="2"/>
              <a:buChar char="§"/>
            </a:pPr>
            <a:r>
              <a:rPr b="1" dirty="0" sz="2800" lang="en-US">
                <a:solidFill>
                  <a:schemeClr val="accent2">
                    <a:lumMod val="75000"/>
                  </a:schemeClr>
                </a:solidFill>
              </a:rPr>
              <a:t>Dimensionality Reduction: </a:t>
            </a:r>
            <a:r>
              <a:rPr dirty="0" sz="2800" lang="en-US"/>
              <a:t>Reducing the number of features or variables in the dataset while preserving its key information. </a:t>
            </a:r>
          </a:p>
          <a:p>
            <a:pPr algn="just" lvl="2">
              <a:buFont typeface="Wingdings" panose="05000000000000000000" pitchFamily="2" charset="2"/>
              <a:buChar char="§"/>
            </a:pPr>
            <a:r>
              <a:rPr dirty="0" sz="2400" lang="en-US"/>
              <a:t>Principal Component Analysis (PCA) and t-distributed Stochastic Neighbor Embedding (t-SNE) are examples of dimensionality reduction techniques.</a:t>
            </a:r>
            <a:br>
              <a:rPr dirty="0" lang="en-US"/>
            </a:br>
            <a:endParaRPr dirty="0" lang="en-I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Dendrogram</a:t>
            </a:r>
          </a:p>
        </p:txBody>
      </p:sp>
      <p:pic>
        <p:nvPicPr>
          <p:cNvPr id="2097182" name="Content Placeholder 5"/>
          <p:cNvPicPr>
            <a:picLocks noChangeAspect="1" noGrp="1"/>
          </p:cNvPicPr>
          <p:nvPr>
            <p:ph idx="1"/>
          </p:nvPr>
        </p:nvPicPr>
        <p:blipFill rotWithShape="1">
          <a:blip xmlns:r="http://schemas.openxmlformats.org/officeDocument/2006/relationships" r:embed="rId1"/>
          <a:srcRect l="31097" t="15751" b="14332"/>
          <a:stretch>
            <a:fillRect/>
          </a:stretch>
        </p:blipFill>
        <p:spPr>
          <a:xfrm>
            <a:off x="838200" y="1690687"/>
            <a:ext cx="9996577" cy="4647147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Dendrogram</a:t>
            </a:r>
          </a:p>
        </p:txBody>
      </p:sp>
      <p:pic>
        <p:nvPicPr>
          <p:cNvPr id="2097183" name="Content Placeholder 5"/>
          <p:cNvPicPr>
            <a:picLocks noChangeAspect="1" noGrp="1"/>
          </p:cNvPicPr>
          <p:nvPr>
            <p:ph idx="1"/>
          </p:nvPr>
        </p:nvPicPr>
        <p:blipFill rotWithShape="1">
          <a:blip xmlns:r="http://schemas.openxmlformats.org/officeDocument/2006/relationships" r:embed="rId1"/>
          <a:srcRect l="37258"/>
          <a:stretch>
            <a:fillRect/>
          </a:stretch>
        </p:blipFill>
        <p:spPr>
          <a:xfrm>
            <a:off x="2053086" y="1829911"/>
            <a:ext cx="6780363" cy="4891564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2939" y="1080010"/>
            <a:ext cx="9063372" cy="5183184"/>
          </a:xfrm>
        </p:spPr>
        <p:txBody>
          <a:bodyPr/>
          <a:p>
            <a:pPr indent="-483740" marL="483740">
              <a:lnSpc>
                <a:spcPct val="110000"/>
              </a:lnSpc>
            </a:pPr>
            <a:r>
              <a:rPr altLang="en-US" lang="en-US"/>
              <a:t>Problem: clustering analysis with agglomerative algorithm</a:t>
            </a:r>
          </a:p>
          <a:p>
            <a:pPr indent="-483740" marL="483740">
              <a:buNone/>
            </a:pPr>
            <a:r>
              <a:rPr altLang="en-US" lang="en-US"/>
              <a:t>     </a:t>
            </a:r>
            <a:endParaRPr altLang="en-US" sz="1814" lang="en-US"/>
          </a:p>
        </p:txBody>
      </p:sp>
      <p:sp>
        <p:nvSpPr>
          <p:cNvPr id="1048799" name="Rectangle 4"/>
          <p:cNvSpPr>
            <a:spLocks noChangeArrowheads="1"/>
          </p:cNvSpPr>
          <p:nvPr/>
        </p:nvSpPr>
        <p:spPr bwMode="auto">
          <a:xfrm>
            <a:off x="2030080" y="-96285"/>
            <a:ext cx="8915076" cy="1143181"/>
          </a:xfrm>
          <a:prstGeom prst="rect"/>
          <a:noFill/>
          <a:ln>
            <a:noFill/>
          </a:ln>
        </p:spPr>
        <p:txBody>
          <a:bodyPr anchor="ctr" bIns="47300" lIns="94600" rIns="94600" tIns="47300"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altLang="en-US" sz="4353" lang="en-US">
                <a:solidFill>
                  <a:schemeClr val="tx2"/>
                </a:solidFill>
              </a:rPr>
              <a:t>Example </a:t>
            </a:r>
            <a:r>
              <a:rPr altLang="en-US" b="1" sz="4353" lang="en-US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2097184" name="Picture 47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087671" y="4535466"/>
            <a:ext cx="3939220" cy="529837"/>
          </a:xfrm>
          <a:prstGeom prst="rect"/>
          <a:noFill/>
          <a:ln>
            <a:noFill/>
          </a:ln>
        </p:spPr>
      </p:pic>
      <p:pic>
        <p:nvPicPr>
          <p:cNvPr id="2097185" name="Picture 48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2294999" y="5088340"/>
            <a:ext cx="3593674" cy="549993"/>
          </a:xfrm>
          <a:prstGeom prst="rect"/>
          <a:noFill/>
          <a:ln>
            <a:noFill/>
          </a:ln>
        </p:spPr>
      </p:pic>
      <p:sp>
        <p:nvSpPr>
          <p:cNvPr id="1048800" name="Text Box 49"/>
          <p:cNvSpPr txBox="1">
            <a:spLocks noChangeArrowheads="1"/>
          </p:cNvSpPr>
          <p:nvPr/>
        </p:nvSpPr>
        <p:spPr bwMode="auto">
          <a:xfrm>
            <a:off x="7740221" y="3567938"/>
            <a:ext cx="1354858" cy="371512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sz="1814" lang="en-GB"/>
              <a:t>data matrix</a:t>
            </a:r>
          </a:p>
        </p:txBody>
      </p:sp>
      <p:sp>
        <p:nvSpPr>
          <p:cNvPr id="1048801" name="Text Box 50"/>
          <p:cNvSpPr txBox="1">
            <a:spLocks noChangeArrowheads="1"/>
          </p:cNvSpPr>
          <p:nvPr/>
        </p:nvSpPr>
        <p:spPr bwMode="auto">
          <a:xfrm>
            <a:off x="7685510" y="6041469"/>
            <a:ext cx="1749197" cy="371512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sz="1814" lang="en-GB"/>
              <a:t>distance matrix</a:t>
            </a:r>
          </a:p>
        </p:txBody>
      </p:sp>
      <p:sp>
        <p:nvSpPr>
          <p:cNvPr id="1048802" name="Text Box 51"/>
          <p:cNvSpPr txBox="1">
            <a:spLocks noChangeArrowheads="1"/>
          </p:cNvSpPr>
          <p:nvPr/>
        </p:nvSpPr>
        <p:spPr bwMode="auto">
          <a:xfrm>
            <a:off x="3016325" y="5572102"/>
            <a:ext cx="2076466" cy="371512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sz="1814" lang="en-GB"/>
              <a:t>Euclidean distance</a:t>
            </a:r>
          </a:p>
        </p:txBody>
      </p:sp>
      <p:pic>
        <p:nvPicPr>
          <p:cNvPr id="2097186" name="Picture 2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6372436" y="4102095"/>
            <a:ext cx="4250211" cy="2021442"/>
          </a:xfrm>
          <a:prstGeom prst="rect"/>
          <a:noFill/>
          <a:ln>
            <a:noFill/>
          </a:ln>
        </p:spPr>
      </p:pic>
      <p:pic>
        <p:nvPicPr>
          <p:cNvPr id="2097187" name="Picture 2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2571435" y="1700553"/>
            <a:ext cx="3170381" cy="2608869"/>
          </a:xfrm>
          <a:prstGeom prst="rect"/>
          <a:noFill/>
          <a:ln>
            <a:noFill/>
          </a:ln>
        </p:spPr>
      </p:pic>
      <p:pic>
        <p:nvPicPr>
          <p:cNvPr id="2097188" name="Picture 2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 bwMode="auto">
          <a:xfrm>
            <a:off x="7063528" y="1769662"/>
            <a:ext cx="2410180" cy="1891862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62939" y="1080010"/>
            <a:ext cx="9063372" cy="5183184"/>
          </a:xfrm>
        </p:spPr>
        <p:txBody>
          <a:bodyPr/>
          <a:p>
            <a:pPr indent="-483740" marL="483740">
              <a:lnSpc>
                <a:spcPct val="110000"/>
              </a:lnSpc>
            </a:pPr>
            <a:r>
              <a:rPr altLang="en-US" lang="en-US"/>
              <a:t>Merge two closest clusters (iteration 1) </a:t>
            </a:r>
          </a:p>
          <a:p>
            <a:pPr indent="-483740" marL="483740">
              <a:buNone/>
            </a:pPr>
            <a:r>
              <a:rPr altLang="en-US" lang="en-US"/>
              <a:t>     </a:t>
            </a:r>
            <a:endParaRPr altLang="en-US" sz="1814" lang="en-US"/>
          </a:p>
        </p:txBody>
      </p:sp>
      <p:sp>
        <p:nvSpPr>
          <p:cNvPr id="1048804" name="Rectangle 3"/>
          <p:cNvSpPr>
            <a:spLocks noChangeArrowheads="1"/>
          </p:cNvSpPr>
          <p:nvPr/>
        </p:nvSpPr>
        <p:spPr bwMode="auto">
          <a:xfrm>
            <a:off x="2030080" y="-96285"/>
            <a:ext cx="8915076" cy="1143181"/>
          </a:xfrm>
          <a:prstGeom prst="rect"/>
          <a:noFill/>
          <a:ln>
            <a:noFill/>
          </a:ln>
        </p:spPr>
        <p:txBody>
          <a:bodyPr anchor="ctr" bIns="47300" lIns="94600" rIns="94600" tIns="47300"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altLang="en-US" sz="4353" lang="en-US">
                <a:solidFill>
                  <a:schemeClr val="tx2"/>
                </a:solidFill>
              </a:rPr>
              <a:t>Example </a:t>
            </a:r>
            <a:r>
              <a:rPr altLang="en-US" b="1" sz="4353" lang="en-US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048805" name="Line 26"/>
          <p:cNvSpPr>
            <a:spLocks noChangeShapeType="1"/>
          </p:cNvSpPr>
          <p:nvPr/>
        </p:nvSpPr>
        <p:spPr bwMode="auto">
          <a:xfrm flipH="1">
            <a:off x="5128473" y="3015065"/>
            <a:ext cx="829309" cy="483764"/>
          </a:xfrm>
          <a:prstGeom prst="line"/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p>
            <a:endParaRPr sz="1632" lang="en-IN"/>
          </a:p>
        </p:txBody>
      </p:sp>
      <p:sp>
        <p:nvSpPr>
          <p:cNvPr id="1048806" name="Line 27"/>
          <p:cNvSpPr>
            <a:spLocks noChangeShapeType="1"/>
          </p:cNvSpPr>
          <p:nvPr/>
        </p:nvSpPr>
        <p:spPr bwMode="auto">
          <a:xfrm>
            <a:off x="5128473" y="3913484"/>
            <a:ext cx="760200" cy="621982"/>
          </a:xfrm>
          <a:prstGeom prst="line"/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p>
            <a:endParaRPr sz="1632" lang="en-IN"/>
          </a:p>
        </p:txBody>
      </p:sp>
      <p:pic>
        <p:nvPicPr>
          <p:cNvPr id="2097189" name="Picture 2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096000" y="1769663"/>
            <a:ext cx="4250211" cy="1978248"/>
          </a:xfrm>
          <a:prstGeom prst="rect"/>
          <a:noFill/>
          <a:ln>
            <a:noFill/>
          </a:ln>
        </p:spPr>
      </p:pic>
      <p:pic>
        <p:nvPicPr>
          <p:cNvPr id="2097190" name="Picture 2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958092" y="2391644"/>
            <a:ext cx="3170381" cy="2677978"/>
          </a:xfrm>
          <a:prstGeom prst="rect"/>
          <a:noFill/>
          <a:ln>
            <a:noFill/>
          </a:ln>
        </p:spPr>
      </p:pic>
      <p:pic>
        <p:nvPicPr>
          <p:cNvPr id="2097191" name="Picture 2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6026891" y="3981154"/>
            <a:ext cx="4276127" cy="1874585"/>
          </a:xfrm>
          <a:prstGeom prst="rect"/>
          <a:noFill/>
          <a:ln>
            <a:noFill/>
          </a:ln>
        </p:spPr>
      </p:pic>
      <p:pic>
        <p:nvPicPr>
          <p:cNvPr id="2097192" name="Picture 1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8307492" y="4534027"/>
            <a:ext cx="621982" cy="276436"/>
          </a:xfrm>
          <a:prstGeom prst="rect"/>
          <a:noFill/>
          <a:ln>
            <a:noFill/>
          </a:ln>
        </p:spPr>
      </p:pic>
      <p:pic>
        <p:nvPicPr>
          <p:cNvPr id="2097193" name="Picture 1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 bwMode="auto">
          <a:xfrm>
            <a:off x="6856200" y="4534027"/>
            <a:ext cx="738604" cy="27643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32048" y="1080010"/>
            <a:ext cx="9063372" cy="5183184"/>
          </a:xfrm>
        </p:spPr>
        <p:txBody>
          <a:bodyPr/>
          <a:p>
            <a:pPr indent="-483740" marL="483740">
              <a:lnSpc>
                <a:spcPct val="110000"/>
              </a:lnSpc>
            </a:pPr>
            <a:r>
              <a:rPr altLang="en-US" lang="en-US"/>
              <a:t>Update distance matrix (iteration 1)</a:t>
            </a:r>
          </a:p>
          <a:p>
            <a:pPr indent="-483740" marL="483740">
              <a:buNone/>
            </a:pPr>
            <a:r>
              <a:rPr altLang="en-US" lang="en-US"/>
              <a:t>     </a:t>
            </a:r>
            <a:endParaRPr altLang="en-US" sz="1814" lang="en-US"/>
          </a:p>
        </p:txBody>
      </p:sp>
      <p:sp>
        <p:nvSpPr>
          <p:cNvPr id="1048808" name="Rectangle 3"/>
          <p:cNvSpPr>
            <a:spLocks noChangeArrowheads="1"/>
          </p:cNvSpPr>
          <p:nvPr/>
        </p:nvSpPr>
        <p:spPr bwMode="auto">
          <a:xfrm>
            <a:off x="2030080" y="-96285"/>
            <a:ext cx="8915076" cy="1143181"/>
          </a:xfrm>
          <a:prstGeom prst="rect"/>
          <a:noFill/>
          <a:ln>
            <a:noFill/>
          </a:ln>
        </p:spPr>
        <p:txBody>
          <a:bodyPr anchor="ctr" bIns="47300" lIns="94600" rIns="94600" tIns="47300"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altLang="en-US" sz="4353" lang="en-US">
                <a:solidFill>
                  <a:schemeClr val="tx2"/>
                </a:solidFill>
              </a:rPr>
              <a:t>Example </a:t>
            </a:r>
            <a:r>
              <a:rPr altLang="en-US" b="1" sz="4353" lang="en-US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2097194" name="Picture 1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510655" y="1909320"/>
            <a:ext cx="3939220" cy="406016"/>
          </a:xfrm>
          <a:prstGeom prst="rect"/>
          <a:noFill/>
          <a:ln>
            <a:noFill/>
          </a:ln>
        </p:spPr>
      </p:pic>
      <p:pic>
        <p:nvPicPr>
          <p:cNvPr id="2097195" name="Picture 15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6510655" y="2393084"/>
            <a:ext cx="3939220" cy="331148"/>
          </a:xfrm>
          <a:prstGeom prst="rect"/>
          <a:noFill/>
          <a:ln>
            <a:noFill/>
          </a:ln>
        </p:spPr>
      </p:pic>
      <p:pic>
        <p:nvPicPr>
          <p:cNvPr id="2097196" name="Picture 16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6510655" y="2807738"/>
            <a:ext cx="3939220" cy="321070"/>
          </a:xfrm>
          <a:prstGeom prst="rect"/>
          <a:noFill/>
          <a:ln>
            <a:noFill/>
          </a:ln>
        </p:spPr>
      </p:pic>
      <p:pic>
        <p:nvPicPr>
          <p:cNvPr id="2097197" name="Picture 17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6510655" y="3229592"/>
            <a:ext cx="3939220" cy="338346"/>
          </a:xfrm>
          <a:prstGeom prst="rect"/>
          <a:noFill/>
          <a:ln>
            <a:noFill/>
          </a:ln>
        </p:spPr>
      </p:pic>
      <p:sp>
        <p:nvSpPr>
          <p:cNvPr id="1048809" name="Line 19"/>
          <p:cNvSpPr>
            <a:spLocks noChangeShapeType="1"/>
          </p:cNvSpPr>
          <p:nvPr/>
        </p:nvSpPr>
        <p:spPr bwMode="auto">
          <a:xfrm flipH="1">
            <a:off x="5404909" y="3637047"/>
            <a:ext cx="1174855" cy="483764"/>
          </a:xfrm>
          <a:prstGeom prst="line"/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p>
            <a:endParaRPr sz="1632" lang="en-IN"/>
          </a:p>
        </p:txBody>
      </p:sp>
      <p:pic>
        <p:nvPicPr>
          <p:cNvPr id="2097198" name="Picture 2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 bwMode="auto">
          <a:xfrm>
            <a:off x="2018562" y="4188481"/>
            <a:ext cx="4060161" cy="1762282"/>
          </a:xfrm>
          <a:prstGeom prst="rect"/>
          <a:noFill/>
          <a:ln>
            <a:noFill/>
          </a:ln>
        </p:spPr>
      </p:pic>
      <p:pic>
        <p:nvPicPr>
          <p:cNvPr id="2097199" name="Picture 2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6130555" y="4032985"/>
            <a:ext cx="4457538" cy="2090551"/>
          </a:xfrm>
          <a:prstGeom prst="rect"/>
          <a:noFill/>
          <a:ln>
            <a:noFill/>
          </a:ln>
        </p:spPr>
      </p:pic>
      <p:pic>
        <p:nvPicPr>
          <p:cNvPr id="2097200" name="Picture 2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/>
          <a:srcRect/>
          <a:stretch>
            <a:fillRect/>
          </a:stretch>
        </p:blipFill>
        <p:spPr bwMode="auto">
          <a:xfrm>
            <a:off x="2087672" y="1735107"/>
            <a:ext cx="4224295" cy="1969610"/>
          </a:xfrm>
          <a:prstGeom prst="rect"/>
          <a:noFill/>
          <a:ln>
            <a:noFill/>
          </a:ln>
        </p:spPr>
      </p:pic>
      <p:pic>
        <p:nvPicPr>
          <p:cNvPr id="2097201" name="Picture 1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8"/>
          <a:srcRect/>
          <a:stretch>
            <a:fillRect/>
          </a:stretch>
        </p:blipFill>
        <p:spPr bwMode="auto">
          <a:xfrm>
            <a:off x="8653037" y="4879572"/>
            <a:ext cx="501041" cy="276436"/>
          </a:xfrm>
          <a:prstGeom prst="rect"/>
          <a:noFill/>
          <a:ln>
            <a:noFill/>
          </a:ln>
        </p:spPr>
      </p:pic>
      <p:pic>
        <p:nvPicPr>
          <p:cNvPr id="2097202" name="Picture 1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9"/>
          <a:srcRect/>
          <a:stretch>
            <a:fillRect/>
          </a:stretch>
        </p:blipFill>
        <p:spPr bwMode="auto">
          <a:xfrm>
            <a:off x="2778763" y="4734155"/>
            <a:ext cx="760200" cy="283636"/>
          </a:xfrm>
          <a:prstGeom prst="rect"/>
          <a:noFill/>
          <a:ln>
            <a:noFill/>
          </a:ln>
        </p:spPr>
      </p:pic>
      <p:pic>
        <p:nvPicPr>
          <p:cNvPr id="2097203" name="Picture 1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9"/>
          <a:srcRect/>
          <a:stretch>
            <a:fillRect/>
          </a:stretch>
        </p:blipFill>
        <p:spPr bwMode="auto">
          <a:xfrm>
            <a:off x="7270855" y="4855096"/>
            <a:ext cx="760200" cy="283636"/>
          </a:xfrm>
          <a:prstGeom prst="rect"/>
          <a:noFill/>
          <a:ln>
            <a:noFill/>
          </a:ln>
        </p:spPr>
      </p:pic>
      <p:pic>
        <p:nvPicPr>
          <p:cNvPr id="2097204" name="Picture 1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8"/>
          <a:srcRect/>
          <a:stretch>
            <a:fillRect/>
          </a:stretch>
        </p:blipFill>
        <p:spPr bwMode="auto">
          <a:xfrm>
            <a:off x="4160945" y="4747113"/>
            <a:ext cx="583109" cy="266358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62939" y="1080010"/>
            <a:ext cx="9063372" cy="5183184"/>
          </a:xfrm>
        </p:spPr>
        <p:txBody>
          <a:bodyPr/>
          <a:p>
            <a:pPr indent="-483740" marL="483740">
              <a:lnSpc>
                <a:spcPct val="110000"/>
              </a:lnSpc>
            </a:pPr>
            <a:r>
              <a:rPr altLang="en-US" lang="en-US"/>
              <a:t>Merge two closest clusters (iteration 2) </a:t>
            </a:r>
          </a:p>
          <a:p>
            <a:pPr indent="-483740" marL="483740">
              <a:buNone/>
            </a:pPr>
            <a:r>
              <a:rPr altLang="en-US" lang="en-US"/>
              <a:t>     </a:t>
            </a:r>
            <a:endParaRPr altLang="en-US" sz="1814" lang="en-US"/>
          </a:p>
        </p:txBody>
      </p:sp>
      <p:sp>
        <p:nvSpPr>
          <p:cNvPr id="1048814" name="Rectangle 3"/>
          <p:cNvSpPr>
            <a:spLocks noChangeArrowheads="1"/>
          </p:cNvSpPr>
          <p:nvPr/>
        </p:nvSpPr>
        <p:spPr bwMode="auto">
          <a:xfrm>
            <a:off x="2030080" y="-96285"/>
            <a:ext cx="8915076" cy="1143181"/>
          </a:xfrm>
          <a:prstGeom prst="rect"/>
          <a:noFill/>
          <a:ln>
            <a:noFill/>
          </a:ln>
        </p:spPr>
        <p:txBody>
          <a:bodyPr anchor="ctr" bIns="47300" lIns="94600" rIns="94600" tIns="47300"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altLang="en-US" sz="4353" lang="en-US">
                <a:solidFill>
                  <a:schemeClr val="tx2"/>
                </a:solidFill>
              </a:rPr>
              <a:t>Example </a:t>
            </a:r>
            <a:r>
              <a:rPr altLang="en-US" b="1" sz="4353" lang="en-US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048815" name="Line 12"/>
          <p:cNvSpPr>
            <a:spLocks noChangeShapeType="1"/>
          </p:cNvSpPr>
          <p:nvPr/>
        </p:nvSpPr>
        <p:spPr bwMode="auto">
          <a:xfrm flipH="1">
            <a:off x="5128473" y="3015065"/>
            <a:ext cx="829309" cy="483764"/>
          </a:xfrm>
          <a:prstGeom prst="line"/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p>
            <a:endParaRPr sz="1632" lang="en-IN"/>
          </a:p>
        </p:txBody>
      </p:sp>
      <p:sp>
        <p:nvSpPr>
          <p:cNvPr id="1048816" name="Line 13"/>
          <p:cNvSpPr>
            <a:spLocks noChangeShapeType="1"/>
          </p:cNvSpPr>
          <p:nvPr/>
        </p:nvSpPr>
        <p:spPr bwMode="auto">
          <a:xfrm>
            <a:off x="5128473" y="3913484"/>
            <a:ext cx="760200" cy="621982"/>
          </a:xfrm>
          <a:prstGeom prst="line"/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p>
            <a:endParaRPr sz="1632" lang="en-IN"/>
          </a:p>
        </p:txBody>
      </p:sp>
      <p:pic>
        <p:nvPicPr>
          <p:cNvPr id="2097205" name="Picture 18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668388" y="3333256"/>
            <a:ext cx="855225" cy="190050"/>
          </a:xfrm>
          <a:prstGeom prst="rect"/>
          <a:noFill/>
          <a:ln>
            <a:noFill/>
          </a:ln>
        </p:spPr>
      </p:pic>
      <p:pic>
        <p:nvPicPr>
          <p:cNvPr id="2097206" name="Picture 19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668388" y="3333256"/>
            <a:ext cx="855225" cy="190050"/>
          </a:xfrm>
          <a:prstGeom prst="rect"/>
          <a:noFill/>
          <a:ln>
            <a:noFill/>
          </a:ln>
        </p:spPr>
      </p:pic>
      <p:pic>
        <p:nvPicPr>
          <p:cNvPr id="2097207" name="Picture 2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668388" y="3333256"/>
            <a:ext cx="855225" cy="190050"/>
          </a:xfrm>
          <a:prstGeom prst="rect"/>
          <a:noFill/>
          <a:ln>
            <a:noFill/>
          </a:ln>
        </p:spPr>
      </p:pic>
      <p:pic>
        <p:nvPicPr>
          <p:cNvPr id="2097208" name="Picture 26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5992336" y="1631444"/>
            <a:ext cx="4388429" cy="2081912"/>
          </a:xfrm>
          <a:prstGeom prst="rect"/>
          <a:noFill/>
          <a:ln>
            <a:noFill/>
          </a:ln>
        </p:spPr>
      </p:pic>
      <p:pic>
        <p:nvPicPr>
          <p:cNvPr id="2097209" name="Picture 27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6026891" y="4050263"/>
            <a:ext cx="4224295" cy="1788198"/>
          </a:xfrm>
          <a:prstGeom prst="rect"/>
          <a:noFill/>
          <a:ln>
            <a:noFill/>
          </a:ln>
        </p:spPr>
      </p:pic>
      <p:pic>
        <p:nvPicPr>
          <p:cNvPr id="2097210" name="Picture 28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1880344" y="2529862"/>
            <a:ext cx="3179019" cy="2626146"/>
          </a:xfrm>
          <a:prstGeom prst="rect"/>
          <a:noFill/>
          <a:ln>
            <a:noFill/>
          </a:ln>
        </p:spPr>
      </p:pic>
      <p:pic>
        <p:nvPicPr>
          <p:cNvPr id="2097211" name="Picture 1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 bwMode="auto">
          <a:xfrm>
            <a:off x="8445710" y="2460753"/>
            <a:ext cx="552873" cy="27643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62939" y="1080010"/>
            <a:ext cx="9063372" cy="5183184"/>
          </a:xfrm>
        </p:spPr>
        <p:txBody>
          <a:bodyPr/>
          <a:p>
            <a:pPr indent="-483740" marL="483740">
              <a:lnSpc>
                <a:spcPct val="110000"/>
              </a:lnSpc>
            </a:pPr>
            <a:r>
              <a:rPr altLang="en-US" lang="en-US"/>
              <a:t>Update distance matrix (iteration 2) </a:t>
            </a:r>
          </a:p>
        </p:txBody>
      </p:sp>
      <p:sp>
        <p:nvSpPr>
          <p:cNvPr id="1048818" name="Rectangle 3"/>
          <p:cNvSpPr>
            <a:spLocks noChangeArrowheads="1"/>
          </p:cNvSpPr>
          <p:nvPr/>
        </p:nvSpPr>
        <p:spPr bwMode="auto">
          <a:xfrm>
            <a:off x="2030080" y="-96285"/>
            <a:ext cx="8915076" cy="1143181"/>
          </a:xfrm>
          <a:prstGeom prst="rect"/>
          <a:noFill/>
          <a:ln>
            <a:noFill/>
          </a:ln>
        </p:spPr>
        <p:txBody>
          <a:bodyPr anchor="ctr" bIns="47300" lIns="94600" rIns="94600" tIns="47300"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altLang="en-US" sz="4353" lang="en-US">
                <a:solidFill>
                  <a:schemeClr val="tx2"/>
                </a:solidFill>
              </a:rPr>
              <a:t>Example</a:t>
            </a:r>
            <a:endParaRPr altLang="en-US" b="1" sz="4353" lang="en-US">
              <a:solidFill>
                <a:schemeClr val="tx2"/>
              </a:solidFill>
            </a:endParaRPr>
          </a:p>
        </p:txBody>
      </p:sp>
      <p:sp>
        <p:nvSpPr>
          <p:cNvPr id="1048819" name="Line 11"/>
          <p:cNvSpPr>
            <a:spLocks noChangeShapeType="1"/>
          </p:cNvSpPr>
          <p:nvPr/>
        </p:nvSpPr>
        <p:spPr bwMode="auto">
          <a:xfrm flipH="1">
            <a:off x="5474018" y="3706156"/>
            <a:ext cx="1174855" cy="483764"/>
          </a:xfrm>
          <a:prstGeom prst="line"/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p>
            <a:endParaRPr sz="1632" lang="en-IN"/>
          </a:p>
        </p:txBody>
      </p:sp>
      <p:sp>
        <p:nvSpPr>
          <p:cNvPr id="1048820" name="Line 12"/>
          <p:cNvSpPr>
            <a:spLocks noChangeShapeType="1"/>
          </p:cNvSpPr>
          <p:nvPr/>
        </p:nvSpPr>
        <p:spPr bwMode="auto">
          <a:xfrm>
            <a:off x="5957782" y="5088339"/>
            <a:ext cx="483764" cy="0"/>
          </a:xfrm>
          <a:prstGeom prst="line"/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p>
            <a:endParaRPr sz="1632" lang="en-IN"/>
          </a:p>
        </p:txBody>
      </p:sp>
      <p:pic>
        <p:nvPicPr>
          <p:cNvPr id="2097212" name="Picture 15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6234218" y="2151201"/>
            <a:ext cx="4353874" cy="310991"/>
          </a:xfrm>
          <a:prstGeom prst="rect"/>
          <a:noFill/>
          <a:ln>
            <a:noFill/>
          </a:ln>
        </p:spPr>
      </p:pic>
      <p:grpSp>
        <p:nvGrpSpPr>
          <p:cNvPr id="157" name="Group 19"/>
          <p:cNvGrpSpPr/>
          <p:nvPr/>
        </p:nvGrpSpPr>
        <p:grpSpPr bwMode="auto">
          <a:xfrm>
            <a:off x="6234218" y="2531302"/>
            <a:ext cx="3939220" cy="489523"/>
            <a:chOff x="3560" y="1710"/>
            <a:chExt cx="2736" cy="340"/>
          </a:xfrm>
        </p:grpSpPr>
        <p:pic>
          <p:nvPicPr>
            <p:cNvPr id="2097213" name="Picture 16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2"/>
            <a:srcRect/>
            <a:stretch>
              <a:fillRect/>
            </a:stretch>
          </p:blipFill>
          <p:spPr bwMode="auto">
            <a:xfrm>
              <a:off x="3560" y="1710"/>
              <a:ext cx="2256" cy="210"/>
            </a:xfrm>
            <a:prstGeom prst="rect"/>
            <a:noFill/>
            <a:ln>
              <a:noFill/>
            </a:ln>
          </p:spPr>
        </p:pic>
        <p:pic>
          <p:nvPicPr>
            <p:cNvPr id="2097214" name="Picture 17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3"/>
            <a:srcRect/>
            <a:stretch>
              <a:fillRect/>
            </a:stretch>
          </p:blipFill>
          <p:spPr bwMode="auto">
            <a:xfrm>
              <a:off x="4232" y="1887"/>
              <a:ext cx="2064" cy="163"/>
            </a:xfrm>
            <a:prstGeom prst="rect"/>
            <a:noFill/>
            <a:ln>
              <a:noFill/>
            </a:ln>
          </p:spPr>
        </p:pic>
      </p:grpSp>
      <p:pic>
        <p:nvPicPr>
          <p:cNvPr id="2097215" name="Picture 18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6234218" y="3124489"/>
            <a:ext cx="4077438" cy="336907"/>
          </a:xfrm>
          <a:prstGeom prst="rect"/>
          <a:noFill/>
          <a:ln>
            <a:noFill/>
          </a:ln>
        </p:spPr>
      </p:pic>
      <p:pic>
        <p:nvPicPr>
          <p:cNvPr id="2097216" name="Picture 2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 bwMode="auto">
          <a:xfrm>
            <a:off x="6441546" y="4119372"/>
            <a:ext cx="4025606" cy="1865946"/>
          </a:xfrm>
          <a:prstGeom prst="rect"/>
          <a:noFill/>
          <a:ln>
            <a:noFill/>
          </a:ln>
        </p:spPr>
      </p:pic>
      <p:pic>
        <p:nvPicPr>
          <p:cNvPr id="2097217" name="Picture 2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2018562" y="4257590"/>
            <a:ext cx="3955058" cy="1658619"/>
          </a:xfrm>
          <a:prstGeom prst="rect"/>
          <a:noFill/>
          <a:ln>
            <a:noFill/>
          </a:ln>
        </p:spPr>
      </p:pic>
      <p:pic>
        <p:nvPicPr>
          <p:cNvPr id="2097218" name="Picture 2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/>
          <a:srcRect/>
          <a:stretch>
            <a:fillRect/>
          </a:stretch>
        </p:blipFill>
        <p:spPr bwMode="auto">
          <a:xfrm>
            <a:off x="1811235" y="1700553"/>
            <a:ext cx="4388429" cy="2081912"/>
          </a:xfrm>
          <a:prstGeom prst="rect"/>
          <a:noFill/>
          <a:ln>
            <a:noFill/>
          </a:ln>
        </p:spPr>
      </p:pic>
      <p:pic>
        <p:nvPicPr>
          <p:cNvPr id="2097219" name="Picture 16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8"/>
          <a:srcRect/>
          <a:stretch>
            <a:fillRect/>
          </a:stretch>
        </p:blipFill>
        <p:spPr bwMode="auto">
          <a:xfrm>
            <a:off x="4299163" y="2529863"/>
            <a:ext cx="501041" cy="276436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34799" y="1147680"/>
            <a:ext cx="9063373" cy="5183184"/>
          </a:xfrm>
        </p:spPr>
        <p:txBody>
          <a:bodyPr/>
          <a:p>
            <a:pPr indent="-483740" marL="483740">
              <a:lnSpc>
                <a:spcPct val="110000"/>
              </a:lnSpc>
            </a:pPr>
            <a:r>
              <a:rPr altLang="en-US" lang="en-US"/>
              <a:t>Merge two closest clusters/update distance matrix (iteration 3) </a:t>
            </a:r>
          </a:p>
          <a:p>
            <a:pPr indent="-483740" marL="483740">
              <a:buNone/>
            </a:pPr>
            <a:r>
              <a:rPr altLang="en-US" lang="en-US"/>
              <a:t>     </a:t>
            </a:r>
            <a:endParaRPr altLang="en-US" sz="1814" lang="en-US"/>
          </a:p>
        </p:txBody>
      </p:sp>
      <p:sp>
        <p:nvSpPr>
          <p:cNvPr id="1048822" name="Rectangle 3"/>
          <p:cNvSpPr>
            <a:spLocks noChangeArrowheads="1"/>
          </p:cNvSpPr>
          <p:nvPr/>
        </p:nvSpPr>
        <p:spPr bwMode="auto">
          <a:xfrm>
            <a:off x="2030080" y="-96285"/>
            <a:ext cx="8915076" cy="1143181"/>
          </a:xfrm>
          <a:prstGeom prst="rect"/>
          <a:noFill/>
          <a:ln>
            <a:noFill/>
          </a:ln>
        </p:spPr>
        <p:txBody>
          <a:bodyPr anchor="ctr" bIns="47300" lIns="94600" rIns="94600" tIns="47300"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altLang="en-US" sz="4353" lang="en-US">
                <a:solidFill>
                  <a:schemeClr val="tx2"/>
                </a:solidFill>
              </a:rPr>
              <a:t>Example</a:t>
            </a:r>
            <a:endParaRPr altLang="en-US" b="1" sz="4353" lang="en-US">
              <a:solidFill>
                <a:schemeClr val="tx2"/>
              </a:solidFill>
            </a:endParaRPr>
          </a:p>
        </p:txBody>
      </p:sp>
      <p:sp>
        <p:nvSpPr>
          <p:cNvPr id="1048823" name="Line 4"/>
          <p:cNvSpPr>
            <a:spLocks noChangeShapeType="1"/>
          </p:cNvSpPr>
          <p:nvPr/>
        </p:nvSpPr>
        <p:spPr bwMode="auto">
          <a:xfrm flipH="1">
            <a:off x="5128473" y="3015065"/>
            <a:ext cx="829309" cy="483764"/>
          </a:xfrm>
          <a:prstGeom prst="line"/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p>
            <a:endParaRPr sz="1632" lang="en-IN"/>
          </a:p>
        </p:txBody>
      </p:sp>
      <p:sp>
        <p:nvSpPr>
          <p:cNvPr id="1048824" name="Line 5"/>
          <p:cNvSpPr>
            <a:spLocks noChangeShapeType="1"/>
          </p:cNvSpPr>
          <p:nvPr/>
        </p:nvSpPr>
        <p:spPr bwMode="auto">
          <a:xfrm>
            <a:off x="5197582" y="4189920"/>
            <a:ext cx="829309" cy="414655"/>
          </a:xfrm>
          <a:prstGeom prst="line"/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p>
            <a:endParaRPr sz="1632" lang="en-IN"/>
          </a:p>
        </p:txBody>
      </p:sp>
      <p:pic>
        <p:nvPicPr>
          <p:cNvPr id="2097220" name="Picture 16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668388" y="3333256"/>
            <a:ext cx="855225" cy="190050"/>
          </a:xfrm>
          <a:prstGeom prst="rect"/>
          <a:noFill/>
          <a:ln>
            <a:noFill/>
          </a:ln>
        </p:spPr>
      </p:pic>
      <p:pic>
        <p:nvPicPr>
          <p:cNvPr id="2097221" name="Picture 17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668388" y="3333256"/>
            <a:ext cx="855225" cy="190050"/>
          </a:xfrm>
          <a:prstGeom prst="rect"/>
          <a:noFill/>
          <a:ln>
            <a:noFill/>
          </a:ln>
        </p:spPr>
      </p:pic>
      <p:pic>
        <p:nvPicPr>
          <p:cNvPr id="2097222" name="Picture 18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668388" y="3333256"/>
            <a:ext cx="855225" cy="190050"/>
          </a:xfrm>
          <a:prstGeom prst="rect"/>
          <a:noFill/>
          <a:ln>
            <a:noFill/>
          </a:ln>
        </p:spPr>
      </p:pic>
      <p:pic>
        <p:nvPicPr>
          <p:cNvPr id="2097223" name="Picture 29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6096001" y="1890603"/>
            <a:ext cx="4431622" cy="2090551"/>
          </a:xfrm>
          <a:prstGeom prst="rect"/>
          <a:noFill/>
          <a:ln>
            <a:noFill/>
          </a:ln>
        </p:spPr>
      </p:pic>
      <p:pic>
        <p:nvPicPr>
          <p:cNvPr id="2097224" name="Picture 3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1949453" y="2529863"/>
            <a:ext cx="3170381" cy="2652062"/>
          </a:xfrm>
          <a:prstGeom prst="rect"/>
          <a:noFill/>
          <a:ln>
            <a:noFill/>
          </a:ln>
        </p:spPr>
      </p:pic>
      <p:grpSp>
        <p:nvGrpSpPr>
          <p:cNvPr id="159" name="Group 28"/>
          <p:cNvGrpSpPr/>
          <p:nvPr/>
        </p:nvGrpSpPr>
        <p:grpSpPr bwMode="auto">
          <a:xfrm>
            <a:off x="6096001" y="4119372"/>
            <a:ext cx="4369712" cy="1935055"/>
            <a:chOff x="5346700" y="4542631"/>
            <a:chExt cx="4818130" cy="2133600"/>
          </a:xfrm>
        </p:grpSpPr>
        <p:pic>
          <p:nvPicPr>
            <p:cNvPr id="2097225" name="Picture 28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4"/>
            <a:srcRect/>
            <a:stretch>
              <a:fillRect/>
            </a:stretch>
          </p:blipFill>
          <p:spPr bwMode="auto">
            <a:xfrm>
              <a:off x="5346700" y="4542631"/>
              <a:ext cx="4818130" cy="2133600"/>
            </a:xfrm>
            <a:prstGeom prst="rect"/>
            <a:noFill/>
            <a:ln>
              <a:noFill/>
            </a:ln>
          </p:spPr>
        </p:pic>
        <p:pic>
          <p:nvPicPr>
            <p:cNvPr id="2097226" name="Picture 31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5"/>
            <a:srcRect/>
            <a:stretch>
              <a:fillRect/>
            </a:stretch>
          </p:blipFill>
          <p:spPr bwMode="auto">
            <a:xfrm>
              <a:off x="9004300" y="5342731"/>
              <a:ext cx="838200" cy="419100"/>
            </a:xfrm>
            <a:prstGeom prst="rect"/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3017" y="1078571"/>
            <a:ext cx="9063373" cy="5183184"/>
          </a:xfrm>
        </p:spPr>
        <p:txBody>
          <a:bodyPr/>
          <a:p>
            <a:pPr indent="-483740" marL="483740">
              <a:lnSpc>
                <a:spcPct val="110000"/>
              </a:lnSpc>
            </a:pPr>
            <a:r>
              <a:rPr altLang="en-US" lang="en-US"/>
              <a:t>Merge two closest clusters/update distance matrix (iteration 4) </a:t>
            </a:r>
          </a:p>
          <a:p>
            <a:pPr indent="-483740" marL="483740">
              <a:buNone/>
            </a:pPr>
            <a:r>
              <a:rPr altLang="en-US" lang="en-US"/>
              <a:t>     </a:t>
            </a:r>
            <a:endParaRPr altLang="en-US" sz="1814" lang="en-US"/>
          </a:p>
        </p:txBody>
      </p:sp>
      <p:sp>
        <p:nvSpPr>
          <p:cNvPr id="1048826" name="Rectangle 3"/>
          <p:cNvSpPr>
            <a:spLocks noChangeArrowheads="1"/>
          </p:cNvSpPr>
          <p:nvPr/>
        </p:nvSpPr>
        <p:spPr bwMode="auto">
          <a:xfrm>
            <a:off x="2030080" y="-96285"/>
            <a:ext cx="8915076" cy="1143181"/>
          </a:xfrm>
          <a:prstGeom prst="rect"/>
          <a:noFill/>
          <a:ln>
            <a:noFill/>
          </a:ln>
        </p:spPr>
        <p:txBody>
          <a:bodyPr anchor="ctr" bIns="47300" lIns="94600" rIns="94600" tIns="47300"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altLang="en-US" sz="4353" lang="en-US">
                <a:solidFill>
                  <a:schemeClr val="tx2"/>
                </a:solidFill>
              </a:rPr>
              <a:t>Example </a:t>
            </a:r>
            <a:r>
              <a:rPr altLang="en-US" b="1" sz="4353" lang="en-US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048827" name="Line 4"/>
          <p:cNvSpPr>
            <a:spLocks noChangeShapeType="1"/>
          </p:cNvSpPr>
          <p:nvPr/>
        </p:nvSpPr>
        <p:spPr bwMode="auto">
          <a:xfrm flipH="1">
            <a:off x="5128473" y="3015065"/>
            <a:ext cx="829309" cy="483764"/>
          </a:xfrm>
          <a:prstGeom prst="line"/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p>
            <a:endParaRPr sz="1632" lang="en-IN"/>
          </a:p>
        </p:txBody>
      </p:sp>
      <p:sp>
        <p:nvSpPr>
          <p:cNvPr id="1048828" name="Line 5"/>
          <p:cNvSpPr>
            <a:spLocks noChangeShapeType="1"/>
          </p:cNvSpPr>
          <p:nvPr/>
        </p:nvSpPr>
        <p:spPr bwMode="auto">
          <a:xfrm>
            <a:off x="5197582" y="4189920"/>
            <a:ext cx="829309" cy="414655"/>
          </a:xfrm>
          <a:prstGeom prst="line"/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p>
            <a:endParaRPr sz="1632" lang="en-IN"/>
          </a:p>
        </p:txBody>
      </p:sp>
      <p:pic>
        <p:nvPicPr>
          <p:cNvPr id="2097227" name="Picture 6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668388" y="3333256"/>
            <a:ext cx="855225" cy="190050"/>
          </a:xfrm>
          <a:prstGeom prst="rect"/>
          <a:noFill/>
          <a:ln>
            <a:noFill/>
          </a:ln>
        </p:spPr>
      </p:pic>
      <p:pic>
        <p:nvPicPr>
          <p:cNvPr id="2097228" name="Picture 7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668388" y="3333256"/>
            <a:ext cx="855225" cy="190050"/>
          </a:xfrm>
          <a:prstGeom prst="rect"/>
          <a:noFill/>
          <a:ln>
            <a:noFill/>
          </a:ln>
        </p:spPr>
      </p:pic>
      <p:pic>
        <p:nvPicPr>
          <p:cNvPr id="2097229" name="Picture 8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668388" y="3333256"/>
            <a:ext cx="855225" cy="190050"/>
          </a:xfrm>
          <a:prstGeom prst="rect"/>
          <a:noFill/>
          <a:ln>
            <a:noFill/>
          </a:ln>
        </p:spPr>
      </p:pic>
      <p:pic>
        <p:nvPicPr>
          <p:cNvPr id="2097230" name="Picture 3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811235" y="2391644"/>
            <a:ext cx="3170381" cy="2643424"/>
          </a:xfrm>
          <a:prstGeom prst="rect"/>
          <a:noFill/>
          <a:ln>
            <a:noFill/>
          </a:ln>
        </p:spPr>
      </p:pic>
      <p:grpSp>
        <p:nvGrpSpPr>
          <p:cNvPr id="161" name="Group 30"/>
          <p:cNvGrpSpPr/>
          <p:nvPr/>
        </p:nvGrpSpPr>
        <p:grpSpPr bwMode="auto">
          <a:xfrm>
            <a:off x="6096000" y="1907881"/>
            <a:ext cx="4155186" cy="1840030"/>
            <a:chOff x="5346700" y="2104231"/>
            <a:chExt cx="4581525" cy="2028825"/>
          </a:xfrm>
        </p:grpSpPr>
        <p:pic>
          <p:nvPicPr>
            <p:cNvPr id="2097231" name="Picture 30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3"/>
            <a:srcRect/>
            <a:stretch>
              <a:fillRect/>
            </a:stretch>
          </p:blipFill>
          <p:spPr bwMode="auto">
            <a:xfrm>
              <a:off x="5346700" y="2104231"/>
              <a:ext cx="4581525" cy="2028825"/>
            </a:xfrm>
            <a:prstGeom prst="rect"/>
            <a:noFill/>
            <a:ln>
              <a:noFill/>
            </a:ln>
          </p:spPr>
        </p:pic>
        <p:pic>
          <p:nvPicPr>
            <p:cNvPr id="2097232" name="Picture 31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4"/>
            <a:srcRect/>
            <a:stretch>
              <a:fillRect/>
            </a:stretch>
          </p:blipFill>
          <p:spPr bwMode="auto">
            <a:xfrm>
              <a:off x="8775700" y="2866231"/>
              <a:ext cx="838200" cy="419100"/>
            </a:xfrm>
            <a:prstGeom prst="rect"/>
            <a:noFill/>
            <a:ln>
              <a:noFill/>
            </a:ln>
          </p:spPr>
        </p:pic>
      </p:grpSp>
      <p:grpSp>
        <p:nvGrpSpPr>
          <p:cNvPr id="162" name="Group 16"/>
          <p:cNvGrpSpPr/>
          <p:nvPr/>
        </p:nvGrpSpPr>
        <p:grpSpPr bwMode="auto">
          <a:xfrm>
            <a:off x="6234218" y="4119372"/>
            <a:ext cx="3991051" cy="1684535"/>
            <a:chOff x="5499100" y="4541838"/>
            <a:chExt cx="4400550" cy="1857375"/>
          </a:xfrm>
        </p:grpSpPr>
        <p:pic>
          <p:nvPicPr>
            <p:cNvPr id="2097233" name="Picture 31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5"/>
            <a:srcRect/>
            <a:stretch>
              <a:fillRect/>
            </a:stretch>
          </p:blipFill>
          <p:spPr bwMode="auto">
            <a:xfrm>
              <a:off x="5499100" y="4541838"/>
              <a:ext cx="4362450" cy="1857375"/>
            </a:xfrm>
            <a:prstGeom prst="rect"/>
            <a:noFill/>
            <a:ln>
              <a:noFill/>
            </a:ln>
          </p:spPr>
        </p:pic>
        <p:pic>
          <p:nvPicPr>
            <p:cNvPr id="2097234" name="Picture 16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6"/>
            <a:srcRect/>
            <a:stretch>
              <a:fillRect/>
            </a:stretch>
          </p:blipFill>
          <p:spPr bwMode="auto">
            <a:xfrm>
              <a:off x="8318500" y="4999831"/>
              <a:ext cx="1581150" cy="409575"/>
            </a:xfrm>
            <a:prstGeom prst="rect"/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73017" y="1356447"/>
            <a:ext cx="9063373" cy="4768529"/>
          </a:xfrm>
        </p:spPr>
        <p:txBody>
          <a:bodyPr/>
          <a:p>
            <a:pPr indent="-483740" marL="483740">
              <a:lnSpc>
                <a:spcPct val="110000"/>
              </a:lnSpc>
            </a:pPr>
            <a:r>
              <a:rPr altLang="en-US" lang="en-US"/>
              <a:t>Final result (meeting termination condition) </a:t>
            </a:r>
          </a:p>
          <a:p>
            <a:pPr indent="-483740" marL="483740">
              <a:buNone/>
            </a:pPr>
            <a:r>
              <a:rPr altLang="en-US" lang="en-US"/>
              <a:t>     </a:t>
            </a:r>
            <a:endParaRPr altLang="en-US" sz="1814" lang="en-US"/>
          </a:p>
        </p:txBody>
      </p:sp>
      <p:sp>
        <p:nvSpPr>
          <p:cNvPr id="1048830" name="Rectangle 3"/>
          <p:cNvSpPr>
            <a:spLocks noChangeArrowheads="1"/>
          </p:cNvSpPr>
          <p:nvPr/>
        </p:nvSpPr>
        <p:spPr bwMode="auto">
          <a:xfrm>
            <a:off x="2030080" y="-96285"/>
            <a:ext cx="8915076" cy="1143181"/>
          </a:xfrm>
          <a:prstGeom prst="rect"/>
          <a:noFill/>
          <a:ln>
            <a:noFill/>
          </a:ln>
        </p:spPr>
        <p:txBody>
          <a:bodyPr anchor="ctr" bIns="47300" lIns="94600" rIns="94600" tIns="47300"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altLang="en-US" sz="4353" lang="en-US">
                <a:solidFill>
                  <a:schemeClr val="tx2"/>
                </a:solidFill>
              </a:rPr>
              <a:t>Example </a:t>
            </a:r>
            <a:r>
              <a:rPr altLang="en-US" b="1" sz="4353" lang="en-US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2097235" name="Picture 18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958092" y="2046099"/>
            <a:ext cx="8422674" cy="3861472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p>
            <a:r>
              <a:rPr b="1" dirty="0" lang="en-US"/>
              <a:t>Clustering</a:t>
            </a:r>
            <a:endParaRPr dirty="0" lang="en-IN"/>
          </a:p>
        </p:txBody>
      </p:sp>
      <p:pic>
        <p:nvPicPr>
          <p:cNvPr id="2097154" name="Content Placeholder 10"/>
          <p:cNvPicPr>
            <a:picLocks noChangeAspect="1" noGrp="1"/>
          </p:cNvPicPr>
          <p:nvPr>
            <p:ph idx="1"/>
          </p:nvPr>
        </p:nvPicPr>
        <p:blipFill rotWithShape="1">
          <a:blip xmlns:r="http://schemas.openxmlformats.org/officeDocument/2006/relationships" r:embed="rId1"/>
          <a:srcRect l="2986" t="11443" r="2576" b="15603"/>
          <a:stretch>
            <a:fillRect/>
          </a:stretch>
        </p:blipFill>
        <p:spPr>
          <a:xfrm>
            <a:off x="2016457" y="1403350"/>
            <a:ext cx="8382000" cy="4953000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36894" y="1068492"/>
            <a:ext cx="9063373" cy="5183184"/>
          </a:xfrm>
        </p:spPr>
        <p:txBody>
          <a:bodyPr/>
          <a:p>
            <a:pPr indent="-483740" marL="483740">
              <a:lnSpc>
                <a:spcPct val="110000"/>
              </a:lnSpc>
            </a:pPr>
            <a:r>
              <a:rPr altLang="en-US" lang="en-US">
                <a:solidFill>
                  <a:srgbClr val="FF0000"/>
                </a:solidFill>
              </a:rPr>
              <a:t>Dendrogram tree</a:t>
            </a:r>
            <a:r>
              <a:rPr altLang="en-US" lang="en-US"/>
              <a:t> representation </a:t>
            </a:r>
          </a:p>
          <a:p>
            <a:pPr indent="-483740" marL="483740">
              <a:buNone/>
            </a:pPr>
            <a:r>
              <a:rPr altLang="en-US" lang="en-US"/>
              <a:t>     </a:t>
            </a:r>
            <a:endParaRPr altLang="en-US" sz="1814" lang="en-US"/>
          </a:p>
        </p:txBody>
      </p:sp>
      <p:sp>
        <p:nvSpPr>
          <p:cNvPr id="1048832" name="Rectangle 3"/>
          <p:cNvSpPr>
            <a:spLocks noChangeArrowheads="1"/>
          </p:cNvSpPr>
          <p:nvPr/>
        </p:nvSpPr>
        <p:spPr bwMode="auto">
          <a:xfrm>
            <a:off x="1673017" y="-96285"/>
            <a:ext cx="9675276" cy="1144620"/>
          </a:xfrm>
          <a:prstGeom prst="rect"/>
          <a:noFill/>
          <a:ln>
            <a:noFill/>
          </a:ln>
        </p:spPr>
        <p:txBody>
          <a:bodyPr anchor="ctr" bIns="47300" lIns="94600" rIns="94600" tIns="47300"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altLang="en-US" sz="3990" lang="en-GB">
                <a:solidFill>
                  <a:schemeClr val="tx2"/>
                </a:solidFill>
              </a:rPr>
              <a:t>Key Concepts in Hierarchal Clustering </a:t>
            </a:r>
            <a:r>
              <a:rPr altLang="en-US" b="1" sz="4353" lang="en-US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048833" name="Text Box 13"/>
          <p:cNvSpPr txBox="1">
            <a:spLocks noChangeArrowheads="1"/>
          </p:cNvSpPr>
          <p:nvPr/>
        </p:nvSpPr>
        <p:spPr bwMode="auto">
          <a:xfrm>
            <a:off x="6297569" y="1696233"/>
            <a:ext cx="4632487" cy="4447628"/>
          </a:xfrm>
          <a:prstGeom prst="rect"/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defTabSz="1042988" indent="-342900" marL="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altLang="en-US" dirty="0" sz="1814" lang="en-GB">
                <a:solidFill>
                  <a:srgbClr val="000000"/>
                </a:solidFill>
              </a:rPr>
              <a:t>In the beginning we have 6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 clusters: A, B, C, D, E and F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 startAt="2"/>
            </a:pPr>
            <a:r>
              <a:rPr altLang="en-US" dirty="0" sz="1814" lang="en-GB">
                <a:solidFill>
                  <a:srgbClr val="000000"/>
                </a:solidFill>
              </a:rPr>
              <a:t>We merge clusters D and F into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 cluster (D, F) at distance 0.50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3"/>
            </a:pPr>
            <a:r>
              <a:rPr altLang="en-US" dirty="0" sz="1814" lang="en-GB">
                <a:solidFill>
                  <a:srgbClr val="000000"/>
                </a:solidFill>
              </a:rPr>
              <a:t>We merge cluster A and cluster B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 into (A, B) at distance 0.71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4"/>
            </a:pPr>
            <a:r>
              <a:rPr altLang="en-US" dirty="0" sz="1814" lang="en-GB">
                <a:solidFill>
                  <a:srgbClr val="000000"/>
                </a:solidFill>
              </a:rPr>
              <a:t>We merge clusters E and (D, F)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 into ((D, F), E) at distance 1.00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5"/>
            </a:pPr>
            <a:r>
              <a:rPr altLang="en-US" dirty="0" sz="1814" lang="en-GB">
                <a:solidFill>
                  <a:srgbClr val="000000"/>
                </a:solidFill>
              </a:rPr>
              <a:t>We merge clusters ((D, F), E) and C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 into (((D, F), E), C) at distance 1.41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6"/>
            </a:pPr>
            <a:r>
              <a:rPr altLang="en-US" dirty="0" sz="1814" lang="en-GB">
                <a:solidFill>
                  <a:srgbClr val="000000"/>
                </a:solidFill>
              </a:rPr>
              <a:t>We merge clusters (((D, F), E), C)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 and (A, B) into ((((D, F), E), C), (A, B))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 at distance 2.50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7"/>
            </a:pPr>
            <a:r>
              <a:rPr altLang="en-US" dirty="0" sz="1814" lang="en-GB">
                <a:solidFill>
                  <a:srgbClr val="000000"/>
                </a:solidFill>
              </a:rPr>
              <a:t>The last cluster contain all the objects,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 thus conclude the computation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altLang="en-US" dirty="0" sz="1814" lang="en-GB"/>
          </a:p>
        </p:txBody>
      </p:sp>
      <p:grpSp>
        <p:nvGrpSpPr>
          <p:cNvPr id="165" name="Group 14"/>
          <p:cNvGrpSpPr/>
          <p:nvPr/>
        </p:nvGrpSpPr>
        <p:grpSpPr bwMode="auto">
          <a:xfrm>
            <a:off x="1517549" y="1771102"/>
            <a:ext cx="4440233" cy="4503670"/>
            <a:chOff x="298481" y="1952625"/>
            <a:chExt cx="4895819" cy="4966263"/>
          </a:xfrm>
        </p:grpSpPr>
        <p:pic>
          <p:nvPicPr>
            <p:cNvPr id="2097236" name="Picture 12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1"/>
            <a:srcRect/>
            <a:stretch>
              <a:fillRect/>
            </a:stretch>
          </p:blipFill>
          <p:spPr bwMode="auto">
            <a:xfrm>
              <a:off x="698500" y="1952625"/>
              <a:ext cx="4495800" cy="4684713"/>
            </a:xfrm>
            <a:prstGeom prst="rect"/>
            <a:noFill/>
            <a:ln>
              <a:noFill/>
            </a:ln>
          </p:spPr>
        </p:pic>
        <p:sp>
          <p:nvSpPr>
            <p:cNvPr id="1048834" name="TextBox 7"/>
            <p:cNvSpPr txBox="1">
              <a:spLocks noChangeArrowheads="1"/>
            </p:cNvSpPr>
            <p:nvPr/>
          </p:nvSpPr>
          <p:spPr bwMode="auto">
            <a:xfrm>
              <a:off x="1765301" y="5380038"/>
              <a:ext cx="332640" cy="40967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b="1" sz="1814" lang="en-GB">
                  <a:latin typeface="Times New Roman" panose="02020603050405020304" pitchFamily="18" charset="0"/>
                </a:rPr>
                <a:t>2</a:t>
              </a:r>
              <a:endParaRPr altLang="en-US" b="1" sz="1814" lang="en-US">
                <a:latin typeface="Times New Roman" panose="02020603050405020304" pitchFamily="18" charset="0"/>
              </a:endParaRPr>
            </a:p>
          </p:txBody>
        </p:sp>
        <p:sp>
          <p:nvSpPr>
            <p:cNvPr id="1048835" name="TextBox 8"/>
            <p:cNvSpPr txBox="1">
              <a:spLocks noChangeArrowheads="1"/>
            </p:cNvSpPr>
            <p:nvPr/>
          </p:nvSpPr>
          <p:spPr bwMode="auto">
            <a:xfrm>
              <a:off x="4127500" y="5075238"/>
              <a:ext cx="332640" cy="40967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b="1" sz="1814" lang="en-GB">
                  <a:latin typeface="Times New Roman" panose="02020603050405020304" pitchFamily="18" charset="0"/>
                </a:rPr>
                <a:t>3</a:t>
              </a:r>
              <a:endParaRPr altLang="en-US" b="1" sz="1814" lang="en-US">
                <a:latin typeface="Times New Roman" panose="02020603050405020304" pitchFamily="18" charset="0"/>
              </a:endParaRPr>
            </a:p>
          </p:txBody>
        </p:sp>
        <p:sp>
          <p:nvSpPr>
            <p:cNvPr id="1048836" name="TextBox 9"/>
            <p:cNvSpPr txBox="1">
              <a:spLocks noChangeArrowheads="1"/>
            </p:cNvSpPr>
            <p:nvPr/>
          </p:nvSpPr>
          <p:spPr bwMode="auto">
            <a:xfrm>
              <a:off x="2146300" y="4694238"/>
              <a:ext cx="332640" cy="40967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b="1" sz="1814" lang="en-GB">
                  <a:latin typeface="Times New Roman" panose="02020603050405020304" pitchFamily="18" charset="0"/>
                </a:rPr>
                <a:t>4</a:t>
              </a:r>
              <a:endParaRPr altLang="en-US" b="1" sz="1814" lang="en-US">
                <a:latin typeface="Times New Roman" panose="02020603050405020304" pitchFamily="18" charset="0"/>
              </a:endParaRPr>
            </a:p>
          </p:txBody>
        </p:sp>
        <p:sp>
          <p:nvSpPr>
            <p:cNvPr id="1048837" name="TextBox 10"/>
            <p:cNvSpPr txBox="1">
              <a:spLocks noChangeArrowheads="1"/>
            </p:cNvSpPr>
            <p:nvPr/>
          </p:nvSpPr>
          <p:spPr bwMode="auto">
            <a:xfrm>
              <a:off x="2755900" y="4160837"/>
              <a:ext cx="332640" cy="40967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b="1" sz="1814" lang="en-GB">
                  <a:latin typeface="Times New Roman" panose="02020603050405020304" pitchFamily="18" charset="0"/>
                </a:rPr>
                <a:t>5</a:t>
              </a:r>
              <a:endParaRPr altLang="en-US" b="1" sz="1814" lang="en-US">
                <a:latin typeface="Times New Roman" panose="02020603050405020304" pitchFamily="18" charset="0"/>
              </a:endParaRPr>
            </a:p>
          </p:txBody>
        </p:sp>
        <p:sp>
          <p:nvSpPr>
            <p:cNvPr id="1048838" name="TextBox 11"/>
            <p:cNvSpPr txBox="1">
              <a:spLocks noChangeArrowheads="1"/>
            </p:cNvSpPr>
            <p:nvPr/>
          </p:nvSpPr>
          <p:spPr bwMode="auto">
            <a:xfrm>
              <a:off x="3441700" y="2636838"/>
              <a:ext cx="332640" cy="40967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b="1" sz="1814" lang="en-GB">
                  <a:latin typeface="Times New Roman" panose="02020603050405020304" pitchFamily="18" charset="0"/>
                </a:rPr>
                <a:t>6</a:t>
              </a:r>
              <a:endParaRPr altLang="en-US" b="1" sz="1814" lang="en-US">
                <a:latin typeface="Times New Roman" panose="02020603050405020304" pitchFamily="18" charset="0"/>
              </a:endParaRPr>
            </a:p>
          </p:txBody>
        </p:sp>
        <p:sp>
          <p:nvSpPr>
            <p:cNvPr id="1048839" name="TextBox 12"/>
            <p:cNvSpPr txBox="1">
              <a:spLocks noChangeArrowheads="1"/>
            </p:cNvSpPr>
            <p:nvPr/>
          </p:nvSpPr>
          <p:spPr bwMode="auto">
            <a:xfrm>
              <a:off x="2679700" y="6447631"/>
              <a:ext cx="1025491" cy="471257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sz="2177" lang="en-GB"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</p:txBody>
        </p:sp>
        <p:sp>
          <p:nvSpPr>
            <p:cNvPr id="1048840" name="TextBox 13"/>
            <p:cNvSpPr txBox="1">
              <a:spLocks noChangeArrowheads="1"/>
            </p:cNvSpPr>
            <p:nvPr/>
          </p:nvSpPr>
          <p:spPr bwMode="auto">
            <a:xfrm>
              <a:off x="298481" y="3475831"/>
              <a:ext cx="573017" cy="1077563"/>
            </a:xfrm>
            <a:prstGeom prst="rect"/>
            <a:noFill/>
            <a:ln>
              <a:noFill/>
            </a:ln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altLang="en-US" sz="2177" lang="en-GB">
                  <a:latin typeface="Arial" panose="020B0604020202020204" pitchFamily="34" charset="0"/>
                  <a:cs typeface="Arial" panose="020B0604020202020204" pitchFamily="34" charset="0"/>
                </a:rPr>
                <a:t>lifetime</a:t>
              </a: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95668" y="1078571"/>
            <a:ext cx="10252625" cy="5183184"/>
          </a:xfrm>
        </p:spPr>
        <p:txBody>
          <a:bodyPr/>
          <a:p>
            <a:pPr indent="-483740" marL="483740">
              <a:lnSpc>
                <a:spcPct val="110000"/>
              </a:lnSpc>
            </a:pPr>
            <a:r>
              <a:rPr altLang="en-US" dirty="0" lang="en-US">
                <a:solidFill>
                  <a:srgbClr val="FF0000"/>
                </a:solidFill>
              </a:rPr>
              <a:t>Lifetime vs </a:t>
            </a:r>
            <a:r>
              <a:rPr altLang="en-US" dirty="0" i="1" lang="en-US">
                <a:solidFill>
                  <a:srgbClr val="FF0000"/>
                </a:solidFill>
              </a:rPr>
              <a:t>K</a:t>
            </a:r>
            <a:r>
              <a:rPr altLang="en-US" dirty="0" lang="en-US">
                <a:solidFill>
                  <a:srgbClr val="FF0000"/>
                </a:solidFill>
              </a:rPr>
              <a:t>-cluster Lifetime</a:t>
            </a:r>
            <a:r>
              <a:rPr altLang="en-US" dirty="0" lang="en-US"/>
              <a:t> </a:t>
            </a:r>
          </a:p>
          <a:p>
            <a:pPr indent="-483740" marL="483740">
              <a:buNone/>
            </a:pPr>
            <a:r>
              <a:rPr altLang="en-US" dirty="0" lang="en-US"/>
              <a:t>     </a:t>
            </a:r>
            <a:endParaRPr altLang="en-US" dirty="0" sz="1814" lang="en-US"/>
          </a:p>
        </p:txBody>
      </p:sp>
      <p:grpSp>
        <p:nvGrpSpPr>
          <p:cNvPr id="169" name="Group 14"/>
          <p:cNvGrpSpPr/>
          <p:nvPr/>
        </p:nvGrpSpPr>
        <p:grpSpPr bwMode="auto">
          <a:xfrm>
            <a:off x="480949" y="1768222"/>
            <a:ext cx="4440196" cy="4503359"/>
            <a:chOff x="298521" y="1952625"/>
            <a:chExt cx="4895779" cy="4965920"/>
          </a:xfrm>
        </p:grpSpPr>
        <p:pic>
          <p:nvPicPr>
            <p:cNvPr id="2097237" name="Picture 12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1"/>
            <a:srcRect/>
            <a:stretch>
              <a:fillRect/>
            </a:stretch>
          </p:blipFill>
          <p:spPr bwMode="auto">
            <a:xfrm>
              <a:off x="698500" y="1952625"/>
              <a:ext cx="4495800" cy="4684713"/>
            </a:xfrm>
            <a:prstGeom prst="rect"/>
            <a:noFill/>
            <a:ln>
              <a:noFill/>
            </a:ln>
          </p:spPr>
        </p:pic>
        <p:sp>
          <p:nvSpPr>
            <p:cNvPr id="1048845" name="TextBox 7"/>
            <p:cNvSpPr txBox="1">
              <a:spLocks noChangeArrowheads="1"/>
            </p:cNvSpPr>
            <p:nvPr/>
          </p:nvSpPr>
          <p:spPr bwMode="auto">
            <a:xfrm>
              <a:off x="1765300" y="5380381"/>
              <a:ext cx="332640" cy="40967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altLang="en-US" b="1" sz="1814" kern="0" lang="en-GB">
                  <a:latin typeface="Times New Roman" panose="02020603050405020304" pitchFamily="18" charset="0"/>
                </a:rPr>
                <a:t>2</a:t>
              </a:r>
              <a:endParaRPr altLang="en-US" b="1" sz="1814" kern="0" lang="en-US">
                <a:latin typeface="Times New Roman" panose="02020603050405020304" pitchFamily="18" charset="0"/>
              </a:endParaRPr>
            </a:p>
          </p:txBody>
        </p:sp>
        <p:sp>
          <p:nvSpPr>
            <p:cNvPr id="1048846" name="TextBox 8"/>
            <p:cNvSpPr txBox="1">
              <a:spLocks noChangeArrowheads="1"/>
            </p:cNvSpPr>
            <p:nvPr/>
          </p:nvSpPr>
          <p:spPr bwMode="auto">
            <a:xfrm>
              <a:off x="4127500" y="5075551"/>
              <a:ext cx="332640" cy="40967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altLang="en-US" b="1" sz="1814" kern="0" lang="en-GB">
                  <a:latin typeface="Times New Roman" panose="02020603050405020304" pitchFamily="18" charset="0"/>
                </a:rPr>
                <a:t>3</a:t>
              </a:r>
              <a:endParaRPr altLang="en-US" b="1" sz="1814" kern="0" lang="en-US">
                <a:latin typeface="Times New Roman" panose="02020603050405020304" pitchFamily="18" charset="0"/>
              </a:endParaRPr>
            </a:p>
          </p:txBody>
        </p:sp>
        <p:sp>
          <p:nvSpPr>
            <p:cNvPr id="1048847" name="TextBox 9"/>
            <p:cNvSpPr txBox="1">
              <a:spLocks noChangeArrowheads="1"/>
            </p:cNvSpPr>
            <p:nvPr/>
          </p:nvSpPr>
          <p:spPr bwMode="auto">
            <a:xfrm>
              <a:off x="2146300" y="4694512"/>
              <a:ext cx="332640" cy="40967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altLang="en-US" b="1" sz="1814" kern="0" lang="en-GB">
                  <a:latin typeface="Times New Roman" panose="02020603050405020304" pitchFamily="18" charset="0"/>
                </a:rPr>
                <a:t>4</a:t>
              </a:r>
              <a:endParaRPr altLang="en-US" b="1" sz="1814" kern="0" lang="en-US">
                <a:latin typeface="Times New Roman" panose="02020603050405020304" pitchFamily="18" charset="0"/>
              </a:endParaRPr>
            </a:p>
          </p:txBody>
        </p:sp>
        <p:sp>
          <p:nvSpPr>
            <p:cNvPr id="1048848" name="TextBox 10"/>
            <p:cNvSpPr txBox="1">
              <a:spLocks noChangeArrowheads="1"/>
            </p:cNvSpPr>
            <p:nvPr/>
          </p:nvSpPr>
          <p:spPr bwMode="auto">
            <a:xfrm>
              <a:off x="2755899" y="4161059"/>
              <a:ext cx="332640" cy="40967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altLang="en-US" b="1" sz="1814" kern="0" lang="en-GB">
                  <a:latin typeface="Times New Roman" panose="02020603050405020304" pitchFamily="18" charset="0"/>
                </a:rPr>
                <a:t>5</a:t>
              </a:r>
              <a:endParaRPr altLang="en-US" b="1" sz="1814" kern="0" lang="en-US">
                <a:latin typeface="Times New Roman" panose="02020603050405020304" pitchFamily="18" charset="0"/>
              </a:endParaRPr>
            </a:p>
          </p:txBody>
        </p:sp>
        <p:sp>
          <p:nvSpPr>
            <p:cNvPr id="1048849" name="TextBox 11"/>
            <p:cNvSpPr txBox="1">
              <a:spLocks noChangeArrowheads="1"/>
            </p:cNvSpPr>
            <p:nvPr/>
          </p:nvSpPr>
          <p:spPr bwMode="auto">
            <a:xfrm>
              <a:off x="3441699" y="2636906"/>
              <a:ext cx="332640" cy="409672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altLang="en-US" b="1" sz="1814" kern="0" lang="en-GB">
                  <a:latin typeface="Times New Roman" panose="02020603050405020304" pitchFamily="18" charset="0"/>
                </a:rPr>
                <a:t>6</a:t>
              </a:r>
              <a:endParaRPr altLang="en-US" b="1" sz="1814" kern="0" lang="en-US">
                <a:latin typeface="Times New Roman" panose="02020603050405020304" pitchFamily="18" charset="0"/>
              </a:endParaRPr>
            </a:p>
          </p:txBody>
        </p:sp>
        <p:sp>
          <p:nvSpPr>
            <p:cNvPr id="1048850" name="TextBox 12"/>
            <p:cNvSpPr txBox="1">
              <a:spLocks noChangeArrowheads="1"/>
            </p:cNvSpPr>
            <p:nvPr/>
          </p:nvSpPr>
          <p:spPr bwMode="auto">
            <a:xfrm>
              <a:off x="2679700" y="6447288"/>
              <a:ext cx="1025491" cy="471257"/>
            </a:xfrm>
            <a:prstGeom prst="rect"/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altLang="en-US" sz="2177" kern="0" lang="en-GB"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</p:txBody>
        </p:sp>
        <p:sp>
          <p:nvSpPr>
            <p:cNvPr id="1048851" name="TextBox 13"/>
            <p:cNvSpPr txBox="1">
              <a:spLocks noChangeArrowheads="1"/>
            </p:cNvSpPr>
            <p:nvPr/>
          </p:nvSpPr>
          <p:spPr bwMode="auto">
            <a:xfrm>
              <a:off x="298521" y="3475191"/>
              <a:ext cx="573017" cy="1077563"/>
            </a:xfrm>
            <a:prstGeom prst="rect"/>
            <a:noFill/>
            <a:ln>
              <a:noFill/>
            </a:ln>
          </p:spPr>
          <p:txBody>
            <a:bodyPr vert="eaVert"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indent="-285750" marL="7429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indent="-228600" marL="114300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indent="-228600" marL="16002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indent="-228600" marL="20574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eaLnBrk="0" fontAlgn="base" hangingPunct="0" indent="-228600" marL="25146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eaLnBrk="0" fontAlgn="base" hangingPunct="0" indent="-228600" marL="29718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eaLnBrk="0" fontAlgn="base" hangingPunct="0" indent="-228600" marL="34290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eaLnBrk="0" fontAlgn="base" hangingPunct="0" indent="-228600" marL="388620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altLang="en-US" sz="2177" kern="0" lang="en-GB">
                  <a:latin typeface="Arial" panose="020B0604020202020204" pitchFamily="34" charset="0"/>
                  <a:cs typeface="Arial" panose="020B0604020202020204" pitchFamily="34" charset="0"/>
                </a:rPr>
                <a:t>lifetime</a:t>
              </a:r>
            </a:p>
          </p:txBody>
        </p:sp>
      </p:grpSp>
      <p:sp>
        <p:nvSpPr>
          <p:cNvPr id="1048852" name="Rectangle 3"/>
          <p:cNvSpPr>
            <a:spLocks noChangeArrowheads="1"/>
          </p:cNvSpPr>
          <p:nvPr/>
        </p:nvSpPr>
        <p:spPr bwMode="auto">
          <a:xfrm>
            <a:off x="1673017" y="-96285"/>
            <a:ext cx="9675276" cy="1144620"/>
          </a:xfrm>
          <a:prstGeom prst="rect"/>
          <a:noFill/>
          <a:ln>
            <a:noFill/>
          </a:ln>
        </p:spPr>
        <p:txBody>
          <a:bodyPr anchor="ctr" bIns="47300" lIns="94600" rIns="94600" tIns="47300"/>
          <a:lstStyle>
            <a:lvl1pPr defTabSz="1042988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altLang="en-US" sz="3990" lang="en-GB">
                <a:solidFill>
                  <a:schemeClr val="tx2"/>
                </a:solidFill>
              </a:rPr>
              <a:t>Key Concepts in Hierarchal Clustering </a:t>
            </a:r>
            <a:r>
              <a:rPr altLang="en-US" b="1" sz="4353" lang="en-US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048853" name="Text Box 13"/>
          <p:cNvSpPr txBox="1">
            <a:spLocks noChangeArrowheads="1"/>
          </p:cNvSpPr>
          <p:nvPr/>
        </p:nvSpPr>
        <p:spPr bwMode="auto">
          <a:xfrm>
            <a:off x="4852036" y="1562334"/>
            <a:ext cx="6565366" cy="4810548"/>
          </a:xfrm>
          <a:prstGeom prst="rect"/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defTabSz="1042988" indent="-342900" marL="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defTabSz="1042988" indent="-285750" marL="7429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defTabSz="1042988" indent="-228600" marL="114300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defTabSz="1042988" indent="-228600" marL="1600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defTabSz="1042988" indent="-228600" marL="20574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defTabSz="1042988" eaLnBrk="0" fontAlgn="base" hangingPunct="0" indent="-228600" marL="25146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defTabSz="1042988" eaLnBrk="0" fontAlgn="base" hangingPunct="0" indent="-228600" marL="29718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defTabSz="1042988" eaLnBrk="0" fontAlgn="base" hangingPunct="0" indent="-228600" marL="34290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defTabSz="1042988" eaLnBrk="0" fontAlgn="base" hangingPunct="0" indent="-228600" marL="388620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altLang="en-US" b="1" dirty="0" sz="1814" lang="en-GB">
                <a:solidFill>
                  <a:srgbClr val="FF0000"/>
                </a:solidFill>
              </a:rPr>
              <a:t>Lifetime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The distance between that a cluster is created and that it disappears (merges with other clusters during clustering).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 e.g. lifetime of A, B, C, D, E  and F are 0.71, 0.71, 1.41,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 0.50, 1.00 and 0.50, respectively, the life time of (A, B) is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altLang="en-US" dirty="0" sz="1814" lang="en-GB">
                <a:solidFill>
                  <a:srgbClr val="000000"/>
                </a:solidFill>
              </a:rPr>
              <a:t>     2.50 – 0.71 = 1.79, ……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altLang="en-US" dirty="0" sz="1814" lang="en-GB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altLang="en-US" b="1" dirty="0" sz="1814" i="1" lang="en-US">
                <a:solidFill>
                  <a:srgbClr val="FF0000"/>
                </a:solidFill>
              </a:rPr>
              <a:t>K</a:t>
            </a:r>
            <a:r>
              <a:rPr altLang="en-US" b="1" dirty="0" sz="1814" lang="en-US">
                <a:solidFill>
                  <a:srgbClr val="FF0000"/>
                </a:solidFill>
              </a:rPr>
              <a:t>-cluster Lifetime</a:t>
            </a:r>
            <a:endParaRPr altLang="en-US" b="1" dirty="0" sz="1814" lang="en-GB">
              <a:solidFill>
                <a:srgbClr val="000000"/>
              </a:solidFill>
            </a:endParaRPr>
          </a:p>
          <a:p>
            <a:pPr indent="0" marL="0">
              <a:spcBef>
                <a:spcPct val="0"/>
              </a:spcBef>
              <a:buNone/>
            </a:pPr>
            <a:r>
              <a:rPr altLang="en-US" dirty="0" sz="1814" lang="en-GB"/>
              <a:t>    The distance from that </a:t>
            </a:r>
            <a:r>
              <a:rPr altLang="en-US" dirty="0" sz="1814" i="1" lang="en-GB"/>
              <a:t>K</a:t>
            </a:r>
            <a:r>
              <a:rPr altLang="en-US" dirty="0" sz="1814" lang="en-GB"/>
              <a:t> clusters emerge to that </a:t>
            </a:r>
            <a:r>
              <a:rPr altLang="en-US" dirty="0" sz="1814" i="1" lang="en-GB"/>
              <a:t>K</a:t>
            </a:r>
            <a:r>
              <a:rPr altLang="en-US" dirty="0" sz="1814" lang="en-GB"/>
              <a:t> clusters </a:t>
            </a:r>
          </a:p>
          <a:p>
            <a:pPr indent="0" marL="0">
              <a:spcBef>
                <a:spcPct val="0"/>
              </a:spcBef>
              <a:buNone/>
            </a:pPr>
            <a:r>
              <a:rPr altLang="en-US" dirty="0" sz="1814" lang="en-GB"/>
              <a:t>     vanish (due to the reduction to </a:t>
            </a:r>
            <a:r>
              <a:rPr altLang="en-US" dirty="0" sz="1814" i="1" lang="en-GB"/>
              <a:t>K-1</a:t>
            </a:r>
            <a:r>
              <a:rPr altLang="en-US" dirty="0" sz="1814" lang="en-GB"/>
              <a:t> clusters).  </a:t>
            </a:r>
          </a:p>
          <a:p>
            <a:pPr indent="0" marL="0">
              <a:lnSpc>
                <a:spcPct val="120000"/>
              </a:lnSpc>
              <a:spcBef>
                <a:spcPct val="0"/>
              </a:spcBef>
              <a:buNone/>
            </a:pPr>
            <a:r>
              <a:rPr altLang="en-US" dirty="0" sz="1814" lang="en-GB"/>
              <a:t>     e.g.  </a:t>
            </a:r>
          </a:p>
          <a:p>
            <a:pPr indent="0" marL="0">
              <a:lnSpc>
                <a:spcPct val="120000"/>
              </a:lnSpc>
              <a:spcBef>
                <a:spcPct val="0"/>
              </a:spcBef>
              <a:buNone/>
            </a:pPr>
            <a:r>
              <a:rPr altLang="en-US" dirty="0" sz="1814" lang="en-GB"/>
              <a:t>            5-cluster lifetime is  0.71 - 0.50 = 0.21</a:t>
            </a:r>
          </a:p>
          <a:p>
            <a:pPr indent="0" marL="0">
              <a:lnSpc>
                <a:spcPct val="120000"/>
              </a:lnSpc>
              <a:spcBef>
                <a:spcPct val="0"/>
              </a:spcBef>
              <a:buNone/>
            </a:pPr>
            <a:r>
              <a:rPr altLang="en-US" dirty="0" sz="1814" lang="en-GB"/>
              <a:t>            4-cluster lifetime is  1.00 - 0.71 = 0.29</a:t>
            </a:r>
          </a:p>
          <a:p>
            <a:pPr indent="0" marL="0">
              <a:lnSpc>
                <a:spcPct val="120000"/>
              </a:lnSpc>
              <a:spcBef>
                <a:spcPct val="0"/>
              </a:spcBef>
              <a:buNone/>
            </a:pPr>
            <a:r>
              <a:rPr altLang="en-US" dirty="0" sz="1814" lang="en-GB"/>
              <a:t>            3-cluster lifetime is  1.41 – 1.00 = 0.41</a:t>
            </a:r>
          </a:p>
          <a:p>
            <a:pPr indent="0" marL="0">
              <a:lnSpc>
                <a:spcPct val="120000"/>
              </a:lnSpc>
              <a:spcBef>
                <a:spcPct val="0"/>
              </a:spcBef>
              <a:buNone/>
            </a:pPr>
            <a:r>
              <a:rPr altLang="en-US" dirty="0" sz="1814" lang="en-GB"/>
              <a:t>            2-cluster lifetime is  2.50 – 1.41 = 1.09</a:t>
            </a:r>
          </a:p>
          <a:p>
            <a:pPr indent="0" marL="0">
              <a:spcBef>
                <a:spcPct val="0"/>
              </a:spcBef>
              <a:buNone/>
            </a:pPr>
            <a:r>
              <a:rPr altLang="en-US" dirty="0" sz="1814" lang="en-GB"/>
              <a:t>          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/>
              <a:t>Association Rule Mining</a:t>
            </a:r>
            <a:endParaRPr dirty="0" lang="en-IN"/>
          </a:p>
        </p:txBody>
      </p:sp>
      <p:pic>
        <p:nvPicPr>
          <p:cNvPr id="2097155" name="Content Placeholder 6"/>
          <p:cNvPicPr>
            <a:picLocks noChangeAspect="1" noGrp="1"/>
          </p:cNvPicPr>
          <p:nvPr>
            <p:ph idx="1"/>
          </p:nvPr>
        </p:nvPicPr>
        <p:blipFill rotWithShape="1">
          <a:blip xmlns:r="http://schemas.openxmlformats.org/officeDocument/2006/relationships" r:embed="rId1"/>
          <a:srcRect l="3391" t="12477" r="6092" b="3301"/>
          <a:stretch>
            <a:fillRect/>
          </a:stretch>
        </p:blipFill>
        <p:spPr>
          <a:xfrm>
            <a:off x="1752600" y="1371600"/>
            <a:ext cx="8805331" cy="4572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/>
              <a:t>Dimensionality Reduction</a:t>
            </a:r>
            <a:endParaRPr dirty="0" lang="en-IN"/>
          </a:p>
        </p:txBody>
      </p:sp>
      <p:pic>
        <p:nvPicPr>
          <p:cNvPr id="2097156" name="Content Placeholder 10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935382" y="1600200"/>
            <a:ext cx="8497370" cy="43434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i="0" lang="en-IN">
                <a:effectLst/>
                <a:latin typeface="Söhne"/>
              </a:rPr>
              <a:t>Applications</a:t>
            </a:r>
            <a:endParaRPr dirty="0" lang="en-IN"/>
          </a:p>
        </p:txBody>
      </p:sp>
      <p:sp>
        <p:nvSpPr>
          <p:cNvPr id="1048600" name="Content Placeholder 2"/>
          <p:cNvSpPr>
            <a:spLocks noGrp="1"/>
          </p:cNvSpPr>
          <p:nvPr>
            <p:ph idx="1"/>
          </p:nvPr>
        </p:nvSpPr>
        <p:spPr>
          <a:xfrm>
            <a:off x="723181" y="1431986"/>
            <a:ext cx="10515600" cy="4721974"/>
          </a:xfrm>
        </p:spPr>
        <p:txBody>
          <a:bodyPr>
            <a:normAutofit/>
          </a:bodyPr>
          <a:p>
            <a:pPr algn="just" indent="0" marL="0">
              <a:buNone/>
            </a:pPr>
            <a:r>
              <a:rPr b="0" dirty="0" sz="3200" i="0" lang="en-US">
                <a:solidFill>
                  <a:srgbClr val="374151"/>
                </a:solidFill>
                <a:effectLst/>
                <a:latin typeface="Söhne"/>
              </a:rPr>
              <a:t>Clustering applications</a:t>
            </a:r>
          </a:p>
          <a:p>
            <a:pPr algn="just" lvl="2"/>
            <a:r>
              <a:rPr b="0" dirty="0" sz="2400" i="0" lang="en-US">
                <a:solidFill>
                  <a:srgbClr val="374151"/>
                </a:solidFill>
                <a:effectLst/>
                <a:latin typeface="Söhne"/>
              </a:rPr>
              <a:t>Customer segmentation in marketing.</a:t>
            </a:r>
          </a:p>
          <a:p>
            <a:pPr algn="just" lvl="2"/>
            <a:r>
              <a:rPr b="0" dirty="0" sz="2400" i="0" lang="en-US">
                <a:solidFill>
                  <a:srgbClr val="374151"/>
                </a:solidFill>
                <a:effectLst/>
                <a:latin typeface="Söhne"/>
              </a:rPr>
              <a:t>Image segmentation in computer vision.</a:t>
            </a:r>
          </a:p>
          <a:p>
            <a:pPr algn="just" lvl="2"/>
            <a:r>
              <a:rPr b="0" dirty="0" sz="2400" i="0" lang="en-US">
                <a:solidFill>
                  <a:srgbClr val="374151"/>
                </a:solidFill>
                <a:effectLst/>
                <a:latin typeface="Söhne"/>
              </a:rPr>
              <a:t>Anomaly detection in cybersecurity.</a:t>
            </a:r>
          </a:p>
          <a:p>
            <a:pPr algn="just" lvl="2"/>
            <a:r>
              <a:rPr b="0" dirty="0" sz="2400" i="0" lang="en-US">
                <a:solidFill>
                  <a:srgbClr val="374151"/>
                </a:solidFill>
                <a:effectLst/>
                <a:latin typeface="Söhne"/>
              </a:rPr>
              <a:t>News Segmentation</a:t>
            </a:r>
          </a:p>
          <a:p>
            <a:pPr algn="just" indent="0" marL="0">
              <a:buNone/>
            </a:pPr>
            <a:r>
              <a:rPr b="0" dirty="0" sz="3200" i="0" lang="en-IN">
                <a:solidFill>
                  <a:srgbClr val="0F0F0F"/>
                </a:solidFill>
                <a:effectLst/>
                <a:latin typeface="Söhne"/>
              </a:rPr>
              <a:t>Association Applications</a:t>
            </a:r>
          </a:p>
          <a:p>
            <a:pPr algn="just" lvl="2"/>
            <a:r>
              <a:rPr b="1" dirty="0" sz="2400" i="0" lang="en-US">
                <a:effectLst/>
                <a:latin typeface="Söhne"/>
              </a:rPr>
              <a:t>Market Basket Analysis:</a:t>
            </a:r>
            <a:r>
              <a:rPr b="0" dirty="0" sz="2400" i="0" lang="en-US">
                <a:solidFill>
                  <a:srgbClr val="374151"/>
                </a:solidFill>
                <a:effectLst/>
                <a:latin typeface="Söhne"/>
              </a:rPr>
              <a:t> Understanding purchasing behavior to </a:t>
            </a:r>
            <a:r>
              <a:rPr b="0" dirty="0" sz="2400" i="0" lang="en-US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recommend related products </a:t>
            </a:r>
            <a:r>
              <a:rPr b="0" dirty="0" sz="2400" i="0" lang="en-US">
                <a:solidFill>
                  <a:srgbClr val="374151"/>
                </a:solidFill>
                <a:effectLst/>
                <a:latin typeface="Söhne"/>
              </a:rPr>
              <a:t>or </a:t>
            </a:r>
            <a:r>
              <a:rPr b="0" dirty="0" sz="2400" i="0" lang="en-US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optimize store layouts.</a:t>
            </a:r>
          </a:p>
          <a:p>
            <a:pPr algn="just" lvl="2"/>
            <a:r>
              <a:rPr b="1" dirty="0" sz="2400" i="0" lang="en-US">
                <a:effectLst/>
                <a:latin typeface="Söhne"/>
              </a:rPr>
              <a:t>Promotion Planning:</a:t>
            </a:r>
            <a:r>
              <a:rPr b="0" dirty="0" sz="2400" i="0" lang="en-US">
                <a:solidFill>
                  <a:srgbClr val="374151"/>
                </a:solidFill>
                <a:effectLst/>
                <a:latin typeface="Söhne"/>
              </a:rPr>
              <a:t> Identifying product combinations for </a:t>
            </a:r>
            <a:r>
              <a:rPr b="0" dirty="0" sz="2400" i="0" lang="en-US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effective promotions or bundling strategies</a:t>
            </a:r>
            <a:r>
              <a:rPr b="0" dirty="0" sz="2400" i="0" lang="en-US">
                <a:solidFill>
                  <a:srgbClr val="374151"/>
                </a:solidFill>
                <a:effectLst/>
                <a:latin typeface="Söhne"/>
              </a:rPr>
              <a:t>.</a:t>
            </a:r>
            <a:endParaRPr dirty="0" sz="2400"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Unsupervised Learning </dc:title>
  <dc:creator>Dr. Alok Kumar</dc:creator>
  <cp:lastModifiedBy>Dr. Alok Kumar</cp:lastModifiedBy>
  <dcterms:created xsi:type="dcterms:W3CDTF">2024-04-13T23:10:44Z</dcterms:created>
  <dcterms:modified xsi:type="dcterms:W3CDTF">2024-04-19T07:49:21Z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3269ad394f65477b945d285984a3dd61</vt:lpwstr>
  </property>
</Properties>
</file>